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3.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56.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61.xml"/>
  <Override ContentType="application/vnd.openxmlformats-officedocument.presentationml.notesSlide+xml" PartName="/ppt/notesSlides/notesSlide57.xml"/>
  <Override ContentType="application/vnd.openxmlformats-officedocument.presentationml.notesSlide+xml" PartName="/ppt/notesSlides/notesSlide44.xml"/>
  <Override ContentType="application/vnd.openxmlformats-officedocument.presentationml.notesSlide+xml" PartName="/ppt/notesSlides/notesSlide58.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62.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63.xml"/>
  <Override ContentType="application/vnd.openxmlformats-officedocument.presentationml.notesSlide+xml" PartName="/ppt/notesSlides/notesSlide5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60.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60.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55.xml"/>
  <Override ContentType="application/vnd.openxmlformats-officedocument.presentationml.slide+xml" PartName="/ppt/slides/slide29.xml"/>
  <Override ContentType="application/vnd.openxmlformats-officedocument.presentationml.slide+xml" PartName="/ppt/slides/slide59.xml"/>
  <Override ContentType="application/vnd.openxmlformats-officedocument.presentationml.slide+xml" PartName="/ppt/slides/slide32.xml"/>
  <Override ContentType="application/vnd.openxmlformats-officedocument.presentationml.slide+xml" PartName="/ppt/slides/slide62.xml"/>
  <Override ContentType="application/vnd.openxmlformats-officedocument.presentationml.slide+xml" PartName="/ppt/slides/slide1.xml"/>
  <Override ContentType="application/vnd.openxmlformats-officedocument.presentationml.slide+xml" PartName="/ppt/slides/slide58.xml"/>
  <Override ContentType="application/vnd.openxmlformats-officedocument.presentationml.slide+xml" PartName="/ppt/slides/slide63.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61.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5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Author clrIdx="0" id="0" initials="" lastIdx="5" name="Anônimo"/>
  <p:cmAuthor clrIdx="1" id="1" initials="" lastIdx="4" name="Gleki Arxokuna"/>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45A32ED0-A8B8-41B2-BC8E-FA417A5E6CBD}">
  <a:tblStyle styleId="{45A32ED0-A8B8-41B2-BC8E-FA417A5E6CBD}" styleName="Table_0">
    <a:wholeTbl>
      <a:tcStyle>
        <a:tcBdr>
          <a:left>
            <a:ln cap="flat" cmpd="sng" w="9525">
              <a:solidFill>
                <a:srgbClr val="000000"/>
              </a:solidFill>
              <a:prstDash val="solid"/>
              <a:round/>
              <a:headEnd len="med" w="med" type="none"/>
              <a:tailEnd len="med" w="med" type="none"/>
            </a:ln>
          </a:left>
          <a:right>
            <a:ln cap="flat" cmpd="sng" w="9525">
              <a:solidFill>
                <a:srgbClr val="000000"/>
              </a:solidFill>
              <a:prstDash val="solid"/>
              <a:round/>
              <a:headEnd len="med" w="med" type="none"/>
              <a:tailEnd len="med" w="med" type="none"/>
            </a:ln>
          </a:right>
          <a:top>
            <a:ln cap="flat" cmpd="sng" w="9525">
              <a:solidFill>
                <a:srgbClr val="000000"/>
              </a:solidFill>
              <a:prstDash val="solid"/>
              <a:round/>
              <a:headEnd len="med" w="med" type="none"/>
              <a:tailEnd len="med" w="med" type="none"/>
            </a:ln>
          </a:top>
          <a:bottom>
            <a:ln cap="flat" cmpd="sng" w="9525">
              <a:solidFill>
                <a:srgbClr val="000000"/>
              </a:solidFill>
              <a:prstDash val="solid"/>
              <a:round/>
              <a:headEnd len="med" w="med" type="none"/>
              <a:tailEnd len="med" w="med" type="none"/>
            </a:ln>
          </a:bottom>
          <a:insideH>
            <a:ln cap="flat" cmpd="sng" w="9525">
              <a:solidFill>
                <a:srgbClr val="000000"/>
              </a:solidFill>
              <a:prstDash val="solid"/>
              <a:round/>
              <a:headEnd len="med" w="med" type="none"/>
              <a:tailEnd len="med" w="med" type="none"/>
            </a:ln>
          </a:insideH>
          <a:insideV>
            <a:ln cap="flat" cmpd="sng" w="9525">
              <a:solidFill>
                <a:srgbClr val="000000"/>
              </a:solidFill>
              <a:prstDash val="solid"/>
              <a:round/>
              <a:headEnd len="med" w="med" type="none"/>
              <a:tailEnd len="med" w="med" type="none"/>
            </a:ln>
          </a:insideV>
        </a:tcBdr>
      </a:tcStyle>
    </a:wholeTbl>
  </a:tblStyle>
</a:tblStyleLst>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commentAuthors" Target="commentAuthor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slide" Target="slides/slide56.xml"/><Relationship Id="rId61" Type="http://schemas.openxmlformats.org/officeDocument/2006/relationships/slide" Target="slides/slide55.xml"/><Relationship Id="rId20" Type="http://schemas.openxmlformats.org/officeDocument/2006/relationships/slide" Target="slides/slide14.xml"/><Relationship Id="rId64" Type="http://schemas.openxmlformats.org/officeDocument/2006/relationships/slide" Target="slides/slide58.xml"/><Relationship Id="rId63" Type="http://schemas.openxmlformats.org/officeDocument/2006/relationships/slide" Target="slides/slide57.xml"/><Relationship Id="rId22" Type="http://schemas.openxmlformats.org/officeDocument/2006/relationships/slide" Target="slides/slide16.xml"/><Relationship Id="rId66" Type="http://schemas.openxmlformats.org/officeDocument/2006/relationships/slide" Target="slides/slide60.xml"/><Relationship Id="rId21" Type="http://schemas.openxmlformats.org/officeDocument/2006/relationships/slide" Target="slides/slide15.xml"/><Relationship Id="rId65" Type="http://schemas.openxmlformats.org/officeDocument/2006/relationships/slide" Target="slides/slide59.xml"/><Relationship Id="rId24" Type="http://schemas.openxmlformats.org/officeDocument/2006/relationships/slide" Target="slides/slide18.xml"/><Relationship Id="rId68" Type="http://schemas.openxmlformats.org/officeDocument/2006/relationships/slide" Target="slides/slide62.xml"/><Relationship Id="rId23" Type="http://schemas.openxmlformats.org/officeDocument/2006/relationships/slide" Target="slides/slide17.xml"/><Relationship Id="rId67" Type="http://schemas.openxmlformats.org/officeDocument/2006/relationships/slide" Target="slides/slide61.xml"/><Relationship Id="rId60" Type="http://schemas.openxmlformats.org/officeDocument/2006/relationships/slide" Target="slides/slide54.xml"/><Relationship Id="rId26" Type="http://schemas.openxmlformats.org/officeDocument/2006/relationships/slide" Target="slides/slide20.xml"/><Relationship Id="rId25" Type="http://schemas.openxmlformats.org/officeDocument/2006/relationships/slide" Target="slides/slide19.xml"/><Relationship Id="rId69" Type="http://schemas.openxmlformats.org/officeDocument/2006/relationships/slide" Target="slides/slide63.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1">
    <p:pos x="6000" y="0"/>
    <p:text>lu "mutce cinri" li'u zo'u: xu nai lo nu jungau fo zo "co" gi'e pilno lo fatne belometimoiku tanru cu xagmau?</p:text>
  </p:cm>
  <p:cm authorId="1" idx="1">
    <p:pos x="6000" y="100"/>
    <p:text>lo du'e javni na xamgu i ku'i lo drata se cmima be lo za'e slaide ka'e ciksi pe'a tu'a zo co
i ta'onai xu do stidi tu'a lu mutce co cinri li'u</p:text>
  </p:cm>
  <p:cm authorId="0" idx="2">
    <p:pos x="6000" y="200"/>
    <p:text>go'i</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3">
    <p:pos x="6000" y="0"/>
    <p:text>ki'u ma zo prenu pagbu zo'ei zo dansu lu'u e nai lo ku'i drata?</p:text>
  </p:cm>
  <p:cm authorId="0" idx="4">
    <p:pos x="6000" y="100"/>
    <p:text>(to si'a zo'ei zo sanga toi)</p:text>
  </p:cm>
  <p:cm authorId="1" idx="2">
    <p:pos x="6000" y="200"/>
    <p:text>_Marked as resolved_</p:text>
  </p:cm>
  <p:cm authorId="1" idx="3">
    <p:pos x="6000" y="300"/>
    <p:text>_Re-opened_</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m authorId="0" idx="5">
    <p:pos x="6000" y="0"/>
    <p:text>"pe'u ko fi mi cusku fe lo si'o a'u jinzi je remna seldji kei ne lo tercukta pe ti"
"i pe'i ra ciksi le du'u iesai lo'e prenu na kakne lo nu djuno lo nabmi poi lo ka ca'o jikca"
"i doi la platon zo'o"
Eh, maybe it'd be better to get a new example going rather than continuing off of the other sentences.</p:text>
  </p:cm>
  <p:cm authorId="1" idx="4">
    <p:pos x="6000" y="100"/>
    <p:text>u'u mi na'e jimpe lo du'u do pu te smuni makau
Yes, in future this introduction will be extended, other dialogues added. This introduction is very new and had no goal of presenting the whole language.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 name="Shape 23"/>
        <p:cNvGrpSpPr/>
        <p:nvPr/>
      </p:nvGrpSpPr>
      <p:grpSpPr>
        <a:xfrm>
          <a:off x="0" y="0"/>
          <a:ext cx="0" cy="0"/>
          <a:chOff x="0" y="0"/>
          <a:chExt cx="0" cy="0"/>
        </a:xfrm>
      </p:grpSpPr>
      <p:sp>
        <p:nvSpPr>
          <p:cNvPr id="24" name="Shape 2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5" name="Shape 2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chemeClr val="dk1"/>
              </a:buClr>
              <a:buSzPct val="100000"/>
              <a:buFont typeface="Arial"/>
              <a:buNone/>
            </a:pPr>
            <a:r>
              <a:rPr lang="en"/>
              <a:t>“ca" is a tense marker. Like all tense markers, it can be used as a</a:t>
            </a:r>
          </a:p>
          <a:p>
            <a:pPr lvl="0" rtl="0">
              <a:spcBef>
                <a:spcPts val="0"/>
              </a:spcBef>
              <a:buNone/>
            </a:pPr>
            <a:r>
              <a:rPr lang="en"/>
              <a:t>preposition, but it's primarily a tense marker. And they are followed by a sumti, which can be a noun, but more commonly is an article phrase.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Clr>
                <a:schemeClr val="dk1"/>
              </a:buClr>
              <a:buSzPct val="100000"/>
              <a:buFont typeface="Arial"/>
              <a:buNone/>
            </a:pPr>
            <a:r>
              <a:rPr lang="en">
                <a:solidFill>
                  <a:srgbClr val="222222"/>
                </a:solidFill>
                <a:highlight>
                  <a:srgbClr val="FFFFFF"/>
                </a:highlight>
              </a:rPr>
              <a:t>#16: "bai" without an object does not turn into a tense. It's a proper</a:t>
            </a:r>
          </a:p>
          <a:p>
            <a:pPr lvl="0" rtl="0">
              <a:spcBef>
                <a:spcPts val="0"/>
              </a:spcBef>
              <a:buNone/>
            </a:pPr>
            <a:r>
              <a:rPr lang="en">
                <a:solidFill>
                  <a:srgbClr val="222222"/>
                </a:solidFill>
                <a:highlight>
                  <a:srgbClr val="FFFFFF"/>
                </a:highlight>
              </a:rPr>
              <a:t>preposition.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 name="Shape 31"/>
        <p:cNvGrpSpPr/>
        <p:nvPr/>
      </p:nvGrpSpPr>
      <p:grpSpPr>
        <a:xfrm>
          <a:off x="0" y="0"/>
          <a:ext cx="0" cy="0"/>
          <a:chOff x="0" y="0"/>
          <a:chExt cx="0" cy="0"/>
        </a:xfrm>
      </p:grpSpPr>
      <p:sp>
        <p:nvSpPr>
          <p:cNvPr id="32" name="Shape 3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3" name="Shape 3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solidFill>
                  <a:srgbClr val="222222"/>
                </a:solidFill>
                <a:highlight>
                  <a:srgbClr val="FFFFFF"/>
                </a:highlight>
              </a:rPr>
              <a:t>It's a verb modifying a verb, which is not common in English ("drip dry" and "stir fry" are examples) but very common in Lojban.</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0" name="Shape 150"/>
        <p:cNvGrpSpPr/>
        <p:nvPr/>
      </p:nvGrpSpPr>
      <p:grpSpPr>
        <a:xfrm>
          <a:off x="0" y="0"/>
          <a:ext cx="0" cy="0"/>
          <a:chOff x="0" y="0"/>
          <a:chExt cx="0" cy="0"/>
        </a:xfrm>
      </p:grpSpPr>
      <p:sp>
        <p:nvSpPr>
          <p:cNvPr id="151" name="Shape 15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58" name="Shape 15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64" name="Shape 1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8" name="Shape 168"/>
        <p:cNvGrpSpPr/>
        <p:nvPr/>
      </p:nvGrpSpPr>
      <p:grpSpPr>
        <a:xfrm>
          <a:off x="0" y="0"/>
          <a:ext cx="0" cy="0"/>
          <a:chOff x="0" y="0"/>
          <a:chExt cx="0" cy="0"/>
        </a:xfrm>
      </p:grpSpPr>
      <p:sp>
        <p:nvSpPr>
          <p:cNvPr id="169" name="Shape 16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70" name="Shape 17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1. Why not {xu do tugni - go’i} ? {xu} actually asks for logical answers as absolute truth/false. However, in ordinary speech we ask for an opinion, attitude. Even if you reply {je'u} it's your attitude. So {xu do tugni} - {go'i pe'i} is no better than {pei do tugni} - {pe'i}.</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4" name="Shape 174"/>
        <p:cNvGrpSpPr/>
        <p:nvPr/>
      </p:nvGrpSpPr>
      <p:grpSpPr>
        <a:xfrm>
          <a:off x="0" y="0"/>
          <a:ext cx="0" cy="0"/>
          <a:chOff x="0" y="0"/>
          <a:chExt cx="0" cy="0"/>
        </a:xfrm>
      </p:grpSpPr>
      <p:sp>
        <p:nvSpPr>
          <p:cNvPr id="175" name="Shape 17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76" name="Shape 1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2" name="Shape 182"/>
        <p:cNvGrpSpPr/>
        <p:nvPr/>
      </p:nvGrpSpPr>
      <p:grpSpPr>
        <a:xfrm>
          <a:off x="0" y="0"/>
          <a:ext cx="0" cy="0"/>
          <a:chOff x="0" y="0"/>
          <a:chExt cx="0" cy="0"/>
        </a:xfrm>
      </p:grpSpPr>
      <p:sp>
        <p:nvSpPr>
          <p:cNvPr id="183" name="Shape 18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84" name="Shape 1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199" name="Shape 19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5" name="Shape 205"/>
        <p:cNvGrpSpPr/>
        <p:nvPr/>
      </p:nvGrpSpPr>
      <p:grpSpPr>
        <a:xfrm>
          <a:off x="0" y="0"/>
          <a:ext cx="0" cy="0"/>
          <a:chOff x="0" y="0"/>
          <a:chExt cx="0" cy="0"/>
        </a:xfrm>
      </p:grpSpPr>
      <p:sp>
        <p:nvSpPr>
          <p:cNvPr id="206" name="Shape 20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07" name="Shape 20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 name="Shape 37"/>
        <p:cNvGrpSpPr/>
        <p:nvPr/>
      </p:nvGrpSpPr>
      <p:grpSpPr>
        <a:xfrm>
          <a:off x="0" y="0"/>
          <a:ext cx="0" cy="0"/>
          <a:chOff x="0" y="0"/>
          <a:chExt cx="0" cy="0"/>
        </a:xfrm>
      </p:grpSpPr>
      <p:sp>
        <p:nvSpPr>
          <p:cNvPr id="38" name="Shape 3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9" name="Shape 3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12" name="Shape 2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2" name="Shape 222"/>
        <p:cNvGrpSpPr/>
        <p:nvPr/>
      </p:nvGrpSpPr>
      <p:grpSpPr>
        <a:xfrm>
          <a:off x="0" y="0"/>
          <a:ext cx="0" cy="0"/>
          <a:chOff x="0" y="0"/>
          <a:chExt cx="0" cy="0"/>
        </a:xfrm>
      </p:grpSpPr>
      <p:sp>
        <p:nvSpPr>
          <p:cNvPr id="223" name="Shape 22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24" name="Shape 22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3" name="Shape 233"/>
        <p:cNvGrpSpPr/>
        <p:nvPr/>
      </p:nvGrpSpPr>
      <p:grpSpPr>
        <a:xfrm>
          <a:off x="0" y="0"/>
          <a:ext cx="0" cy="0"/>
          <a:chOff x="0" y="0"/>
          <a:chExt cx="0" cy="0"/>
        </a:xfrm>
      </p:grpSpPr>
      <p:sp>
        <p:nvSpPr>
          <p:cNvPr id="234" name="Shape 23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35" name="Shape 23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9" name="Shape 239"/>
        <p:cNvGrpSpPr/>
        <p:nvPr/>
      </p:nvGrpSpPr>
      <p:grpSpPr>
        <a:xfrm>
          <a:off x="0" y="0"/>
          <a:ext cx="0" cy="0"/>
          <a:chOff x="0" y="0"/>
          <a:chExt cx="0" cy="0"/>
        </a:xfrm>
      </p:grpSpPr>
      <p:sp>
        <p:nvSpPr>
          <p:cNvPr id="240" name="Shape 24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41" name="Shape 24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5" name="Shape 245"/>
        <p:cNvGrpSpPr/>
        <p:nvPr/>
      </p:nvGrpSpPr>
      <p:grpSpPr>
        <a:xfrm>
          <a:off x="0" y="0"/>
          <a:ext cx="0" cy="0"/>
          <a:chOff x="0" y="0"/>
          <a:chExt cx="0" cy="0"/>
        </a:xfrm>
      </p:grpSpPr>
      <p:sp>
        <p:nvSpPr>
          <p:cNvPr id="246" name="Shape 24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47" name="Shape 2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1" name="Shape 251"/>
        <p:cNvGrpSpPr/>
        <p:nvPr/>
      </p:nvGrpSpPr>
      <p:grpSpPr>
        <a:xfrm>
          <a:off x="0" y="0"/>
          <a:ext cx="0" cy="0"/>
          <a:chOff x="0" y="0"/>
          <a:chExt cx="0" cy="0"/>
        </a:xfrm>
      </p:grpSpPr>
      <p:sp>
        <p:nvSpPr>
          <p:cNvPr id="252" name="Shape 252"/>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53" name="Shape 253"/>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7" name="Shape 257"/>
        <p:cNvGrpSpPr/>
        <p:nvPr/>
      </p:nvGrpSpPr>
      <p:grpSpPr>
        <a:xfrm>
          <a:off x="0" y="0"/>
          <a:ext cx="0" cy="0"/>
          <a:chOff x="0" y="0"/>
          <a:chExt cx="0" cy="0"/>
        </a:xfrm>
      </p:grpSpPr>
      <p:sp>
        <p:nvSpPr>
          <p:cNvPr id="258" name="Shape 25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59" name="Shape 25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2" name="Shape 262"/>
        <p:cNvGrpSpPr/>
        <p:nvPr/>
      </p:nvGrpSpPr>
      <p:grpSpPr>
        <a:xfrm>
          <a:off x="0" y="0"/>
          <a:ext cx="0" cy="0"/>
          <a:chOff x="0" y="0"/>
          <a:chExt cx="0" cy="0"/>
        </a:xfrm>
      </p:grpSpPr>
      <p:sp>
        <p:nvSpPr>
          <p:cNvPr id="263" name="Shape 26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64" name="Shape 26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 name="Shape 45"/>
        <p:cNvGrpSpPr/>
        <p:nvPr/>
      </p:nvGrpSpPr>
      <p:grpSpPr>
        <a:xfrm>
          <a:off x="0" y="0"/>
          <a:ext cx="0" cy="0"/>
          <a:chOff x="0" y="0"/>
          <a:chExt cx="0" cy="0"/>
        </a:xfrm>
      </p:grpSpPr>
      <p:sp>
        <p:nvSpPr>
          <p:cNvPr id="46" name="Shape 4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47" name="Shape 4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0" name="Shape 270"/>
        <p:cNvGrpSpPr/>
        <p:nvPr/>
      </p:nvGrpSpPr>
      <p:grpSpPr>
        <a:xfrm>
          <a:off x="0" y="0"/>
          <a:ext cx="0" cy="0"/>
          <a:chOff x="0" y="0"/>
          <a:chExt cx="0" cy="0"/>
        </a:xfrm>
      </p:grpSpPr>
      <p:sp>
        <p:nvSpPr>
          <p:cNvPr id="271" name="Shape 27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72" name="Shape 2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0" name="Shape 280"/>
        <p:cNvGrpSpPr/>
        <p:nvPr/>
      </p:nvGrpSpPr>
      <p:grpSpPr>
        <a:xfrm>
          <a:off x="0" y="0"/>
          <a:ext cx="0" cy="0"/>
          <a:chOff x="0" y="0"/>
          <a:chExt cx="0" cy="0"/>
        </a:xfrm>
      </p:grpSpPr>
      <p:sp>
        <p:nvSpPr>
          <p:cNvPr id="281" name="Shape 28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82" name="Shape 28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6" name="Shape 286"/>
        <p:cNvGrpSpPr/>
        <p:nvPr/>
      </p:nvGrpSpPr>
      <p:grpSpPr>
        <a:xfrm>
          <a:off x="0" y="0"/>
          <a:ext cx="0" cy="0"/>
          <a:chOff x="0" y="0"/>
          <a:chExt cx="0" cy="0"/>
        </a:xfrm>
      </p:grpSpPr>
      <p:sp>
        <p:nvSpPr>
          <p:cNvPr id="287" name="Shape 28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88" name="Shape 2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2" name="Shape 292"/>
        <p:cNvGrpSpPr/>
        <p:nvPr/>
      </p:nvGrpSpPr>
      <p:grpSpPr>
        <a:xfrm>
          <a:off x="0" y="0"/>
          <a:ext cx="0" cy="0"/>
          <a:chOff x="0" y="0"/>
          <a:chExt cx="0" cy="0"/>
        </a:xfrm>
      </p:grpSpPr>
      <p:sp>
        <p:nvSpPr>
          <p:cNvPr id="293" name="Shape 29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294" name="Shape 2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8" name="Shape 298"/>
        <p:cNvGrpSpPr/>
        <p:nvPr/>
      </p:nvGrpSpPr>
      <p:grpSpPr>
        <a:xfrm>
          <a:off x="0" y="0"/>
          <a:ext cx="0" cy="0"/>
          <a:chOff x="0" y="0"/>
          <a:chExt cx="0" cy="0"/>
        </a:xfrm>
      </p:grpSpPr>
      <p:sp>
        <p:nvSpPr>
          <p:cNvPr id="299" name="Shape 29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00" name="Shape 3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4" name="Shape 304"/>
        <p:cNvGrpSpPr/>
        <p:nvPr/>
      </p:nvGrpSpPr>
      <p:grpSpPr>
        <a:xfrm>
          <a:off x="0" y="0"/>
          <a:ext cx="0" cy="0"/>
          <a:chOff x="0" y="0"/>
          <a:chExt cx="0" cy="0"/>
        </a:xfrm>
      </p:grpSpPr>
      <p:sp>
        <p:nvSpPr>
          <p:cNvPr id="305" name="Shape 30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06" name="Shape 3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0" name="Shape 310"/>
        <p:cNvGrpSpPr/>
        <p:nvPr/>
      </p:nvGrpSpPr>
      <p:grpSpPr>
        <a:xfrm>
          <a:off x="0" y="0"/>
          <a:ext cx="0" cy="0"/>
          <a:chOff x="0" y="0"/>
          <a:chExt cx="0" cy="0"/>
        </a:xfrm>
      </p:grpSpPr>
      <p:sp>
        <p:nvSpPr>
          <p:cNvPr id="311" name="Shape 31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12" name="Shape 3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7" name="Shape 317"/>
        <p:cNvGrpSpPr/>
        <p:nvPr/>
      </p:nvGrpSpPr>
      <p:grpSpPr>
        <a:xfrm>
          <a:off x="0" y="0"/>
          <a:ext cx="0" cy="0"/>
          <a:chOff x="0" y="0"/>
          <a:chExt cx="0" cy="0"/>
        </a:xfrm>
      </p:grpSpPr>
      <p:sp>
        <p:nvSpPr>
          <p:cNvPr id="318" name="Shape 318"/>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19" name="Shape 319"/>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4" name="Shape 324"/>
        <p:cNvGrpSpPr/>
        <p:nvPr/>
      </p:nvGrpSpPr>
      <p:grpSpPr>
        <a:xfrm>
          <a:off x="0" y="0"/>
          <a:ext cx="0" cy="0"/>
          <a:chOff x="0" y="0"/>
          <a:chExt cx="0" cy="0"/>
        </a:xfrm>
      </p:grpSpPr>
      <p:sp>
        <p:nvSpPr>
          <p:cNvPr id="325" name="Shape 32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26" name="Shape 32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0" name="Shape 330"/>
        <p:cNvGrpSpPr/>
        <p:nvPr/>
      </p:nvGrpSpPr>
      <p:grpSpPr>
        <a:xfrm>
          <a:off x="0" y="0"/>
          <a:ext cx="0" cy="0"/>
          <a:chOff x="0" y="0"/>
          <a:chExt cx="0" cy="0"/>
        </a:xfrm>
      </p:grpSpPr>
      <p:sp>
        <p:nvSpPr>
          <p:cNvPr id="331" name="Shape 33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32" name="Shape 33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 name="Shape 53"/>
        <p:cNvGrpSpPr/>
        <p:nvPr/>
      </p:nvGrpSpPr>
      <p:grpSpPr>
        <a:xfrm>
          <a:off x="0" y="0"/>
          <a:ext cx="0" cy="0"/>
          <a:chOff x="0" y="0"/>
          <a:chExt cx="0" cy="0"/>
        </a:xfrm>
      </p:grpSpPr>
      <p:sp>
        <p:nvSpPr>
          <p:cNvPr id="54" name="Shape 54"/>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55" name="Shape 5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6" name="Shape 336"/>
        <p:cNvGrpSpPr/>
        <p:nvPr/>
      </p:nvGrpSpPr>
      <p:grpSpPr>
        <a:xfrm>
          <a:off x="0" y="0"/>
          <a:ext cx="0" cy="0"/>
          <a:chOff x="0" y="0"/>
          <a:chExt cx="0" cy="0"/>
        </a:xfrm>
      </p:grpSpPr>
      <p:sp>
        <p:nvSpPr>
          <p:cNvPr id="337" name="Shape 33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38" name="Shape 33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2" name="Shape 342"/>
        <p:cNvGrpSpPr/>
        <p:nvPr/>
      </p:nvGrpSpPr>
      <p:grpSpPr>
        <a:xfrm>
          <a:off x="0" y="0"/>
          <a:ext cx="0" cy="0"/>
          <a:chOff x="0" y="0"/>
          <a:chExt cx="0" cy="0"/>
        </a:xfrm>
      </p:grpSpPr>
      <p:sp>
        <p:nvSpPr>
          <p:cNvPr id="343" name="Shape 34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44" name="Shape 34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0" name="Shape 350"/>
        <p:cNvGrpSpPr/>
        <p:nvPr/>
      </p:nvGrpSpPr>
      <p:grpSpPr>
        <a:xfrm>
          <a:off x="0" y="0"/>
          <a:ext cx="0" cy="0"/>
          <a:chOff x="0" y="0"/>
          <a:chExt cx="0" cy="0"/>
        </a:xfrm>
      </p:grpSpPr>
      <p:sp>
        <p:nvSpPr>
          <p:cNvPr id="351" name="Shape 35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52" name="Shape 35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8" name="Shape 358"/>
        <p:cNvGrpSpPr/>
        <p:nvPr/>
      </p:nvGrpSpPr>
      <p:grpSpPr>
        <a:xfrm>
          <a:off x="0" y="0"/>
          <a:ext cx="0" cy="0"/>
          <a:chOff x="0" y="0"/>
          <a:chExt cx="0" cy="0"/>
        </a:xfrm>
      </p:grpSpPr>
      <p:sp>
        <p:nvSpPr>
          <p:cNvPr id="359" name="Shape 3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60" name="Shape 3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4" name="Shape 364"/>
        <p:cNvGrpSpPr/>
        <p:nvPr/>
      </p:nvGrpSpPr>
      <p:grpSpPr>
        <a:xfrm>
          <a:off x="0" y="0"/>
          <a:ext cx="0" cy="0"/>
          <a:chOff x="0" y="0"/>
          <a:chExt cx="0" cy="0"/>
        </a:xfrm>
      </p:grpSpPr>
      <p:sp>
        <p:nvSpPr>
          <p:cNvPr id="365" name="Shape 36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66" name="Shape 3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0" name="Shape 370"/>
        <p:cNvGrpSpPr/>
        <p:nvPr/>
      </p:nvGrpSpPr>
      <p:grpSpPr>
        <a:xfrm>
          <a:off x="0" y="0"/>
          <a:ext cx="0" cy="0"/>
          <a:chOff x="0" y="0"/>
          <a:chExt cx="0" cy="0"/>
        </a:xfrm>
      </p:grpSpPr>
      <p:sp>
        <p:nvSpPr>
          <p:cNvPr id="371" name="Shape 37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72" name="Shape 3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8" name="Shape 378"/>
        <p:cNvGrpSpPr/>
        <p:nvPr/>
      </p:nvGrpSpPr>
      <p:grpSpPr>
        <a:xfrm>
          <a:off x="0" y="0"/>
          <a:ext cx="0" cy="0"/>
          <a:chOff x="0" y="0"/>
          <a:chExt cx="0" cy="0"/>
        </a:xfrm>
      </p:grpSpPr>
      <p:sp>
        <p:nvSpPr>
          <p:cNvPr id="379" name="Shape 37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80" name="Shape 38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6" name="Shape 386"/>
        <p:cNvGrpSpPr/>
        <p:nvPr/>
      </p:nvGrpSpPr>
      <p:grpSpPr>
        <a:xfrm>
          <a:off x="0" y="0"/>
          <a:ext cx="0" cy="0"/>
          <a:chOff x="0" y="0"/>
          <a:chExt cx="0" cy="0"/>
        </a:xfrm>
      </p:grpSpPr>
      <p:sp>
        <p:nvSpPr>
          <p:cNvPr id="387" name="Shape 387"/>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88" name="Shape 38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2" name="Shape 392"/>
        <p:cNvGrpSpPr/>
        <p:nvPr/>
      </p:nvGrpSpPr>
      <p:grpSpPr>
        <a:xfrm>
          <a:off x="0" y="0"/>
          <a:ext cx="0" cy="0"/>
          <a:chOff x="0" y="0"/>
          <a:chExt cx="0" cy="0"/>
        </a:xfrm>
      </p:grpSpPr>
      <p:sp>
        <p:nvSpPr>
          <p:cNvPr id="393" name="Shape 393"/>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394" name="Shape 39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8" name="Shape 398"/>
        <p:cNvGrpSpPr/>
        <p:nvPr/>
      </p:nvGrpSpPr>
      <p:grpSpPr>
        <a:xfrm>
          <a:off x="0" y="0"/>
          <a:ext cx="0" cy="0"/>
          <a:chOff x="0" y="0"/>
          <a:chExt cx="0" cy="0"/>
        </a:xfrm>
      </p:grpSpPr>
      <p:sp>
        <p:nvSpPr>
          <p:cNvPr id="399" name="Shape 39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400" name="Shape 40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4" name="Shape 404"/>
        <p:cNvGrpSpPr/>
        <p:nvPr/>
      </p:nvGrpSpPr>
      <p:grpSpPr>
        <a:xfrm>
          <a:off x="0" y="0"/>
          <a:ext cx="0" cy="0"/>
          <a:chOff x="0" y="0"/>
          <a:chExt cx="0" cy="0"/>
        </a:xfrm>
      </p:grpSpPr>
      <p:sp>
        <p:nvSpPr>
          <p:cNvPr id="405" name="Shape 40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406" name="Shape 40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0" name="Shape 410"/>
        <p:cNvGrpSpPr/>
        <p:nvPr/>
      </p:nvGrpSpPr>
      <p:grpSpPr>
        <a:xfrm>
          <a:off x="0" y="0"/>
          <a:ext cx="0" cy="0"/>
          <a:chOff x="0" y="0"/>
          <a:chExt cx="0" cy="0"/>
        </a:xfrm>
      </p:grpSpPr>
      <p:sp>
        <p:nvSpPr>
          <p:cNvPr id="411" name="Shape 41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412" name="Shape 41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5" name="Shape 415"/>
        <p:cNvGrpSpPr/>
        <p:nvPr/>
      </p:nvGrpSpPr>
      <p:grpSpPr>
        <a:xfrm>
          <a:off x="0" y="0"/>
          <a:ext cx="0" cy="0"/>
          <a:chOff x="0" y="0"/>
          <a:chExt cx="0" cy="0"/>
        </a:xfrm>
      </p:grpSpPr>
      <p:sp>
        <p:nvSpPr>
          <p:cNvPr id="416" name="Shape 416"/>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417" name="Shape 417"/>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0" name="Shape 420"/>
        <p:cNvGrpSpPr/>
        <p:nvPr/>
      </p:nvGrpSpPr>
      <p:grpSpPr>
        <a:xfrm>
          <a:off x="0" y="0"/>
          <a:ext cx="0" cy="0"/>
          <a:chOff x="0" y="0"/>
          <a:chExt cx="0" cy="0"/>
        </a:xfrm>
      </p:grpSpPr>
      <p:sp>
        <p:nvSpPr>
          <p:cNvPr id="421" name="Shape 421"/>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422" name="Shape 42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To be extended in future. Waiting for your suggestions.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187" y="685800"/>
            <a:ext cx="6096299"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rPr lang="en"/>
              <a:t>mi’ai is more vague than mi’o and mi’a thus you might want to always use it unless you want to be more specific.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type="ctrTitle"/>
          </p:nvPr>
        </p:nvSpPr>
        <p:spPr>
          <a:xfrm>
            <a:off x="685800" y="1583342"/>
            <a:ext cx="7772400" cy="1159799"/>
          </a:xfrm>
          <a:prstGeom prst="rect">
            <a:avLst/>
          </a:prstGeom>
        </p:spPr>
        <p:txBody>
          <a:bodyPr anchorCtr="0" anchor="b"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0" name="Shape 10"/>
          <p:cNvSpPr txBox="1"/>
          <p:nvPr>
            <p:ph idx="1" type="subTitle"/>
          </p:nvPr>
        </p:nvSpPr>
        <p:spPr>
          <a:xfrm>
            <a:off x="685800" y="2840053"/>
            <a:ext cx="7772400" cy="784799"/>
          </a:xfrm>
          <a:prstGeom prst="rect">
            <a:avLst/>
          </a:prstGeom>
        </p:spPr>
        <p:txBody>
          <a:bodyPr anchorCtr="0" anchor="t" bIns="91425" lIns="91425" rIns="91425" tIns="91425"/>
          <a:lstStyle>
            <a:lvl1pPr lvl="0" algn="ctr">
              <a:spcBef>
                <a:spcPts val="0"/>
              </a:spcBef>
              <a:buClr>
                <a:schemeClr val="dk2"/>
              </a:buClr>
              <a:buNone/>
              <a:defRPr>
                <a:solidFill>
                  <a:schemeClr val="dk2"/>
                </a:solidFill>
              </a:defRPr>
            </a:lvl1pPr>
            <a:lvl2pPr lvl="1" algn="ctr">
              <a:spcBef>
                <a:spcPts val="0"/>
              </a:spcBef>
              <a:buClr>
                <a:schemeClr val="dk2"/>
              </a:buClr>
              <a:buSzPct val="100000"/>
              <a:buNone/>
              <a:defRPr sz="3000">
                <a:solidFill>
                  <a:schemeClr val="dk2"/>
                </a:solidFill>
              </a:defRPr>
            </a:lvl2pPr>
            <a:lvl3pPr lvl="2" algn="ctr">
              <a:spcBef>
                <a:spcPts val="0"/>
              </a:spcBef>
              <a:buClr>
                <a:schemeClr val="dk2"/>
              </a:buClr>
              <a:buSzPct val="100000"/>
              <a:buNone/>
              <a:defRPr sz="3000">
                <a:solidFill>
                  <a:schemeClr val="dk2"/>
                </a:solidFill>
              </a:defRPr>
            </a:lvl3pPr>
            <a:lvl4pPr lvl="3" algn="ctr">
              <a:spcBef>
                <a:spcPts val="0"/>
              </a:spcBef>
              <a:buClr>
                <a:schemeClr val="dk2"/>
              </a:buClr>
              <a:buSzPct val="100000"/>
              <a:buNone/>
              <a:defRPr sz="3000">
                <a:solidFill>
                  <a:schemeClr val="dk2"/>
                </a:solidFill>
              </a:defRPr>
            </a:lvl4pPr>
            <a:lvl5pPr lvl="4" algn="ctr">
              <a:spcBef>
                <a:spcPts val="0"/>
              </a:spcBef>
              <a:buClr>
                <a:schemeClr val="dk2"/>
              </a:buClr>
              <a:buSzPct val="100000"/>
              <a:buNone/>
              <a:defRPr sz="3000">
                <a:solidFill>
                  <a:schemeClr val="dk2"/>
                </a:solidFill>
              </a:defRPr>
            </a:lvl5pPr>
            <a:lvl6pPr lvl="5" algn="ctr">
              <a:spcBef>
                <a:spcPts val="0"/>
              </a:spcBef>
              <a:buClr>
                <a:schemeClr val="dk2"/>
              </a:buClr>
              <a:buSzPct val="100000"/>
              <a:buNone/>
              <a:defRPr sz="3000">
                <a:solidFill>
                  <a:schemeClr val="dk2"/>
                </a:solidFill>
              </a:defRPr>
            </a:lvl6pPr>
            <a:lvl7pPr lvl="6" algn="ctr">
              <a:spcBef>
                <a:spcPts val="0"/>
              </a:spcBef>
              <a:buClr>
                <a:schemeClr val="dk2"/>
              </a:buClr>
              <a:buSzPct val="100000"/>
              <a:buNone/>
              <a:defRPr sz="3000">
                <a:solidFill>
                  <a:schemeClr val="dk2"/>
                </a:solidFill>
              </a:defRPr>
            </a:lvl7pPr>
            <a:lvl8pPr lvl="7" algn="ctr">
              <a:spcBef>
                <a:spcPts val="0"/>
              </a:spcBef>
              <a:buClr>
                <a:schemeClr val="dk2"/>
              </a:buClr>
              <a:buSzPct val="100000"/>
              <a:buNone/>
              <a:defRPr sz="3000">
                <a:solidFill>
                  <a:schemeClr val="dk2"/>
                </a:solidFill>
              </a:defRPr>
            </a:lvl8pPr>
            <a:lvl9pPr lvl="8"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1" name="Shape 11"/>
        <p:cNvGrpSpPr/>
        <p:nvPr/>
      </p:nvGrpSpPr>
      <p:grpSpPr>
        <a:xfrm>
          <a:off x="0" y="0"/>
          <a:ext cx="0" cy="0"/>
          <a:chOff x="0" y="0"/>
          <a:chExt cx="0" cy="0"/>
        </a:xfrm>
      </p:grpSpPr>
      <p:sp>
        <p:nvSpPr>
          <p:cNvPr id="12" name="Shape 12"/>
          <p:cNvSpPr txBox="1"/>
          <p:nvPr>
            <p:ph type="title"/>
          </p:nvPr>
        </p:nvSpPr>
        <p:spPr>
          <a:xfrm>
            <a:off x="457200" y="205978"/>
            <a:ext cx="822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3" name="Shape 13"/>
          <p:cNvSpPr txBox="1"/>
          <p:nvPr>
            <p:ph idx="1" type="body"/>
          </p:nvPr>
        </p:nvSpPr>
        <p:spPr>
          <a:xfrm>
            <a:off x="457200" y="1200150"/>
            <a:ext cx="8229600" cy="3725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4" name="Shape 14"/>
        <p:cNvGrpSpPr/>
        <p:nvPr/>
      </p:nvGrpSpPr>
      <p:grpSpPr>
        <a:xfrm>
          <a:off x="0" y="0"/>
          <a:ext cx="0" cy="0"/>
          <a:chOff x="0" y="0"/>
          <a:chExt cx="0" cy="0"/>
        </a:xfrm>
      </p:grpSpPr>
      <p:sp>
        <p:nvSpPr>
          <p:cNvPr id="15" name="Shape 15"/>
          <p:cNvSpPr txBox="1"/>
          <p:nvPr>
            <p:ph type="title"/>
          </p:nvPr>
        </p:nvSpPr>
        <p:spPr>
          <a:xfrm>
            <a:off x="457200" y="205978"/>
            <a:ext cx="822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6" name="Shape 16"/>
          <p:cNvSpPr txBox="1"/>
          <p:nvPr>
            <p:ph idx="1" type="body"/>
          </p:nvPr>
        </p:nvSpPr>
        <p:spPr>
          <a:xfrm>
            <a:off x="457200" y="1200150"/>
            <a:ext cx="3994500" cy="3725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7" name="Shape 17"/>
          <p:cNvSpPr txBox="1"/>
          <p:nvPr>
            <p:ph idx="2" type="body"/>
          </p:nvPr>
        </p:nvSpPr>
        <p:spPr>
          <a:xfrm>
            <a:off x="4692273" y="1200150"/>
            <a:ext cx="3994500" cy="37256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8" name="Shape 18"/>
        <p:cNvGrpSpPr/>
        <p:nvPr/>
      </p:nvGrpSpPr>
      <p:grpSpPr>
        <a:xfrm>
          <a:off x="0" y="0"/>
          <a:ext cx="0" cy="0"/>
          <a:chOff x="0" y="0"/>
          <a:chExt cx="0" cy="0"/>
        </a:xfrm>
      </p:grpSpPr>
      <p:sp>
        <p:nvSpPr>
          <p:cNvPr id="19" name="Shape 19"/>
          <p:cNvSpPr txBox="1"/>
          <p:nvPr>
            <p:ph type="title"/>
          </p:nvPr>
        </p:nvSpPr>
        <p:spPr>
          <a:xfrm>
            <a:off x="457200" y="205978"/>
            <a:ext cx="8229600" cy="857400"/>
          </a:xfrm>
          <a:prstGeom prst="rect">
            <a:avLst/>
          </a:prstGeom>
        </p:spPr>
        <p:txBody>
          <a:bodyPr anchorCtr="0" anchor="b"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0" name="Shape 20"/>
        <p:cNvGrpSpPr/>
        <p:nvPr/>
      </p:nvGrpSpPr>
      <p:grpSpPr>
        <a:xfrm>
          <a:off x="0" y="0"/>
          <a:ext cx="0" cy="0"/>
          <a:chOff x="0" y="0"/>
          <a:chExt cx="0" cy="0"/>
        </a:xfrm>
      </p:grpSpPr>
      <p:sp>
        <p:nvSpPr>
          <p:cNvPr id="21" name="Shape 21"/>
          <p:cNvSpPr txBox="1"/>
          <p:nvPr>
            <p:ph idx="1" type="body"/>
          </p:nvPr>
        </p:nvSpPr>
        <p:spPr>
          <a:xfrm>
            <a:off x="457200" y="4406309"/>
            <a:ext cx="8229600" cy="519599"/>
          </a:xfrm>
          <a:prstGeom prst="rect">
            <a:avLst/>
          </a:prstGeom>
        </p:spPr>
        <p:txBody>
          <a:bodyPr anchorCtr="0" anchor="t" bIns="91425" lIns="91425" rIns="91425" tIns="91425"/>
          <a:lstStyle>
            <a:lvl1pPr lvl="0"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2" name="Shape 22"/>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05978"/>
            <a:ext cx="8229600" cy="857400"/>
          </a:xfrm>
          <a:prstGeom prst="rect">
            <a:avLst/>
          </a:prstGeom>
          <a:noFill/>
          <a:ln>
            <a:noFill/>
          </a:ln>
        </p:spPr>
        <p:txBody>
          <a:bodyPr anchorCtr="0" anchor="b" bIns="91425" lIns="91425" rIns="91425" tIns="91425"/>
          <a:lstStyle>
            <a:lvl1pPr lvl="0">
              <a:spcBef>
                <a:spcPts val="0"/>
              </a:spcBef>
              <a:buClr>
                <a:schemeClr val="dk1"/>
              </a:buClr>
              <a:buSzPct val="100000"/>
              <a:buNone/>
              <a:defRPr b="1" sz="3600">
                <a:solidFill>
                  <a:schemeClr val="dk1"/>
                </a:solidFill>
              </a:defRPr>
            </a:lvl1pPr>
            <a:lvl2pPr lvl="1">
              <a:spcBef>
                <a:spcPts val="0"/>
              </a:spcBef>
              <a:buClr>
                <a:schemeClr val="dk1"/>
              </a:buClr>
              <a:buSzPct val="100000"/>
              <a:buNone/>
              <a:defRPr b="1" sz="3600">
                <a:solidFill>
                  <a:schemeClr val="dk1"/>
                </a:solidFill>
              </a:defRPr>
            </a:lvl2pPr>
            <a:lvl3pPr lvl="2">
              <a:spcBef>
                <a:spcPts val="0"/>
              </a:spcBef>
              <a:buClr>
                <a:schemeClr val="dk1"/>
              </a:buClr>
              <a:buSzPct val="100000"/>
              <a:buNone/>
              <a:defRPr b="1" sz="3600">
                <a:solidFill>
                  <a:schemeClr val="dk1"/>
                </a:solidFill>
              </a:defRPr>
            </a:lvl3pPr>
            <a:lvl4pPr lvl="3">
              <a:spcBef>
                <a:spcPts val="0"/>
              </a:spcBef>
              <a:buClr>
                <a:schemeClr val="dk1"/>
              </a:buClr>
              <a:buSzPct val="100000"/>
              <a:buNone/>
              <a:defRPr b="1" sz="3600">
                <a:solidFill>
                  <a:schemeClr val="dk1"/>
                </a:solidFill>
              </a:defRPr>
            </a:lvl4pPr>
            <a:lvl5pPr lvl="4">
              <a:spcBef>
                <a:spcPts val="0"/>
              </a:spcBef>
              <a:buClr>
                <a:schemeClr val="dk1"/>
              </a:buClr>
              <a:buSzPct val="100000"/>
              <a:buNone/>
              <a:defRPr b="1" sz="3600">
                <a:solidFill>
                  <a:schemeClr val="dk1"/>
                </a:solidFill>
              </a:defRPr>
            </a:lvl5pPr>
            <a:lvl6pPr lvl="5">
              <a:spcBef>
                <a:spcPts val="0"/>
              </a:spcBef>
              <a:buClr>
                <a:schemeClr val="dk1"/>
              </a:buClr>
              <a:buSzPct val="100000"/>
              <a:buNone/>
              <a:defRPr b="1" sz="3600">
                <a:solidFill>
                  <a:schemeClr val="dk1"/>
                </a:solidFill>
              </a:defRPr>
            </a:lvl6pPr>
            <a:lvl7pPr lvl="6">
              <a:spcBef>
                <a:spcPts val="0"/>
              </a:spcBef>
              <a:buClr>
                <a:schemeClr val="dk1"/>
              </a:buClr>
              <a:buSzPct val="100000"/>
              <a:buNone/>
              <a:defRPr b="1" sz="3600">
                <a:solidFill>
                  <a:schemeClr val="dk1"/>
                </a:solidFill>
              </a:defRPr>
            </a:lvl7pPr>
            <a:lvl8pPr lvl="7">
              <a:spcBef>
                <a:spcPts val="0"/>
              </a:spcBef>
              <a:buClr>
                <a:schemeClr val="dk1"/>
              </a:buClr>
              <a:buSzPct val="100000"/>
              <a:buNone/>
              <a:defRPr b="1" sz="3600">
                <a:solidFill>
                  <a:schemeClr val="dk1"/>
                </a:solidFill>
              </a:defRPr>
            </a:lvl8pPr>
            <a:lvl9pPr lvl="8">
              <a:spcBef>
                <a:spcPts val="0"/>
              </a:spcBef>
              <a:buClr>
                <a:schemeClr val="dk1"/>
              </a:buClr>
              <a:buSzPct val="100000"/>
              <a:buNone/>
              <a:defRPr b="1" sz="3600">
                <a:solidFill>
                  <a:schemeClr val="dk1"/>
                </a:solidFill>
              </a:defRPr>
            </a:lvl9pPr>
          </a:lstStyle>
          <a:p/>
        </p:txBody>
      </p:sp>
      <p:sp>
        <p:nvSpPr>
          <p:cNvPr id="7" name="Shape 7"/>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lvl="0">
              <a:spcBef>
                <a:spcPts val="600"/>
              </a:spcBef>
              <a:buClr>
                <a:schemeClr val="dk1"/>
              </a:buClr>
              <a:buSzPct val="100000"/>
              <a:defRPr sz="3000">
                <a:solidFill>
                  <a:schemeClr val="dk1"/>
                </a:solidFill>
              </a:defRPr>
            </a:lvl1pPr>
            <a:lvl2pPr lvl="1">
              <a:spcBef>
                <a:spcPts val="480"/>
              </a:spcBef>
              <a:buClr>
                <a:schemeClr val="dk1"/>
              </a:buClr>
              <a:buSzPct val="100000"/>
              <a:defRPr sz="2400">
                <a:solidFill>
                  <a:schemeClr val="dk1"/>
                </a:solidFill>
              </a:defRPr>
            </a:lvl2pPr>
            <a:lvl3pPr lvl="2">
              <a:spcBef>
                <a:spcPts val="480"/>
              </a:spcBef>
              <a:buClr>
                <a:schemeClr val="dk1"/>
              </a:buClr>
              <a:buSzPct val="100000"/>
              <a:defRPr sz="2400">
                <a:solidFill>
                  <a:schemeClr val="dk1"/>
                </a:solidFill>
              </a:defRPr>
            </a:lvl3pPr>
            <a:lvl4pPr lvl="3">
              <a:spcBef>
                <a:spcPts val="360"/>
              </a:spcBef>
              <a:buClr>
                <a:schemeClr val="dk1"/>
              </a:buClr>
              <a:buSzPct val="100000"/>
              <a:defRPr sz="1800">
                <a:solidFill>
                  <a:schemeClr val="dk1"/>
                </a:solidFill>
              </a:defRPr>
            </a:lvl4pPr>
            <a:lvl5pPr lvl="4">
              <a:spcBef>
                <a:spcPts val="360"/>
              </a:spcBef>
              <a:buClr>
                <a:schemeClr val="dk1"/>
              </a:buClr>
              <a:buSzPct val="100000"/>
              <a:defRPr sz="1800">
                <a:solidFill>
                  <a:schemeClr val="dk1"/>
                </a:solidFill>
              </a:defRPr>
            </a:lvl5pPr>
            <a:lvl6pPr lvl="5">
              <a:spcBef>
                <a:spcPts val="360"/>
              </a:spcBef>
              <a:buClr>
                <a:schemeClr val="dk1"/>
              </a:buClr>
              <a:buSzPct val="100000"/>
              <a:defRPr sz="1800">
                <a:solidFill>
                  <a:schemeClr val="dk1"/>
                </a:solidFill>
              </a:defRPr>
            </a:lvl6pPr>
            <a:lvl7pPr lvl="6">
              <a:spcBef>
                <a:spcPts val="360"/>
              </a:spcBef>
              <a:buClr>
                <a:schemeClr val="dk1"/>
              </a:buClr>
              <a:buSzPct val="100000"/>
              <a:defRPr sz="1800">
                <a:solidFill>
                  <a:schemeClr val="dk1"/>
                </a:solidFill>
              </a:defRPr>
            </a:lvl7pPr>
            <a:lvl8pPr lvl="7">
              <a:spcBef>
                <a:spcPts val="360"/>
              </a:spcBef>
              <a:buClr>
                <a:schemeClr val="dk1"/>
              </a:buClr>
              <a:buSzPct val="100000"/>
              <a:defRPr sz="1800">
                <a:solidFill>
                  <a:schemeClr val="dk1"/>
                </a:solidFill>
              </a:defRPr>
            </a:lvl8pPr>
            <a:lvl9pPr lvl="8">
              <a:spcBef>
                <a:spcPts val="360"/>
              </a:spcBef>
              <a:buClr>
                <a:schemeClr val="dk1"/>
              </a:buClr>
              <a:buSzPct val="100000"/>
              <a:defRPr sz="1800">
                <a:solidFill>
                  <a:schemeClr val="dk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png"/><Relationship Id="rId4" Type="http://schemas.openxmlformats.org/officeDocument/2006/relationships/hyperlink" Target="http://creativecommons.org/licenses/by/4.0/deed.en_US" TargetMode="External"/><Relationship Id="rId5" Type="http://schemas.openxmlformats.org/officeDocument/2006/relationships/hyperlink" Target="mailto:gleki.is.my.name@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slide=id.g2a67a0346_028" TargetMode="External"/><Relationship Id="rId4" Type="http://schemas.openxmlformats.org/officeDocument/2006/relationships/hyperlink" Target="#slide=id.g2a921e90a_8830" TargetMode="External"/><Relationship Id="rId10" Type="http://schemas.openxmlformats.org/officeDocument/2006/relationships/hyperlink" Target="http://mw.lojban.org/" TargetMode="External"/><Relationship Id="rId9" Type="http://schemas.openxmlformats.org/officeDocument/2006/relationships/hyperlink" Target="#slide=id.g2a67a3dd2_188" TargetMode="External"/><Relationship Id="rId5" Type="http://schemas.openxmlformats.org/officeDocument/2006/relationships/hyperlink" Target="#slide=id.g2a9e66eda_00" TargetMode="External"/><Relationship Id="rId6" Type="http://schemas.openxmlformats.org/officeDocument/2006/relationships/hyperlink" Target="#slide=id.g2aff0bc49_160" TargetMode="External"/><Relationship Id="rId7" Type="http://schemas.openxmlformats.org/officeDocument/2006/relationships/hyperlink" Target="#slide=id.g2aff0bc49_210" TargetMode="External"/><Relationship Id="rId8" Type="http://schemas.openxmlformats.org/officeDocument/2006/relationships/hyperlink" Target="#slide=id.g2ad96d276_4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omments" Target="../comments/commen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 Id="rId3" Type="http://schemas.openxmlformats.org/officeDocument/2006/relationships/comments" Target="../comments/commen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 Id="rId3" Type="http://schemas.openxmlformats.org/officeDocument/2006/relationships/comments" Target="../comments/commen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 Id="rId3" Type="http://schemas.openxmlformats.org/officeDocument/2006/relationships/hyperlink" Target="http://mw.lojban.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 name="Shape 26"/>
        <p:cNvGrpSpPr/>
        <p:nvPr/>
      </p:nvGrpSpPr>
      <p:grpSpPr>
        <a:xfrm>
          <a:off x="0" y="0"/>
          <a:ext cx="0" cy="0"/>
          <a:chOff x="0" y="0"/>
          <a:chExt cx="0" cy="0"/>
        </a:xfrm>
      </p:grpSpPr>
      <p:sp>
        <p:nvSpPr>
          <p:cNvPr id="27" name="Shape 27"/>
          <p:cNvSpPr txBox="1"/>
          <p:nvPr>
            <p:ph type="ctrTitle"/>
          </p:nvPr>
        </p:nvSpPr>
        <p:spPr>
          <a:xfrm>
            <a:off x="685799" y="1978317"/>
            <a:ext cx="7772400" cy="1159799"/>
          </a:xfrm>
          <a:prstGeom prst="rect">
            <a:avLst/>
          </a:prstGeom>
        </p:spPr>
        <p:txBody>
          <a:bodyPr anchorCtr="0" anchor="b" bIns="91425" lIns="91425" rIns="91425" tIns="91425">
            <a:noAutofit/>
          </a:bodyPr>
          <a:lstStyle/>
          <a:p>
            <a:pPr lvl="0" rtl="0" algn="ctr">
              <a:spcBef>
                <a:spcPts val="0"/>
              </a:spcBef>
              <a:buNone/>
            </a:pPr>
            <a:r>
              <a:rPr lang="en">
                <a:latin typeface="Georgia"/>
                <a:ea typeface="Georgia"/>
                <a:cs typeface="Georgia"/>
                <a:sym typeface="Georgia"/>
              </a:rPr>
              <a:t>Introduction to Lojban</a:t>
            </a:r>
          </a:p>
          <a:p>
            <a:pPr lvl="0" rtl="0">
              <a:spcBef>
                <a:spcPts val="0"/>
              </a:spcBef>
              <a:buClr>
                <a:schemeClr val="dk1"/>
              </a:buClr>
              <a:buSzPct val="36666"/>
              <a:buFont typeface="Arial"/>
              <a:buNone/>
            </a:pPr>
            <a:r>
              <a:rPr b="0" i="1" lang="en" sz="3000">
                <a:solidFill>
                  <a:schemeClr val="dk2"/>
                </a:solidFill>
                <a:latin typeface="Georgia"/>
                <a:ea typeface="Georgia"/>
                <a:cs typeface="Georgia"/>
                <a:sym typeface="Georgia"/>
              </a:rPr>
              <a:t>By La Gleki, 2014</a:t>
            </a:r>
          </a:p>
          <a:p>
            <a:pPr lvl="0" algn="ctr">
              <a:spcBef>
                <a:spcPts val="0"/>
              </a:spcBef>
              <a:buNone/>
            </a:pPr>
            <a:r>
              <a:t/>
            </a:r>
            <a:endParaRPr>
              <a:latin typeface="Georgia"/>
              <a:ea typeface="Georgia"/>
              <a:cs typeface="Georgia"/>
              <a:sym typeface="Georgia"/>
            </a:endParaRPr>
          </a:p>
        </p:txBody>
      </p:sp>
      <p:sp>
        <p:nvSpPr>
          <p:cNvPr id="28" name="Shape 28"/>
          <p:cNvSpPr txBox="1"/>
          <p:nvPr>
            <p:ph idx="1" type="subTitle"/>
          </p:nvPr>
        </p:nvSpPr>
        <p:spPr>
          <a:xfrm>
            <a:off x="685799" y="2604628"/>
            <a:ext cx="7772400" cy="784799"/>
          </a:xfrm>
          <a:prstGeom prst="rect">
            <a:avLst/>
          </a:prstGeom>
        </p:spPr>
        <p:txBody>
          <a:bodyPr anchorCtr="0" anchor="t" bIns="91425" lIns="91425" rIns="91425" tIns="91425">
            <a:noAutofit/>
          </a:bodyPr>
          <a:lstStyle/>
          <a:p>
            <a:pPr lvl="0" rtl="0">
              <a:spcBef>
                <a:spcPts val="0"/>
              </a:spcBef>
              <a:buNone/>
            </a:pPr>
            <a:r>
              <a:rPr lang="en">
                <a:latin typeface="Georgia"/>
                <a:ea typeface="Georgia"/>
                <a:cs typeface="Georgia"/>
                <a:sym typeface="Georgia"/>
              </a:rPr>
              <a:t>We will construct and explain simple dialogues in Lojban language.</a:t>
            </a:r>
          </a:p>
        </p:txBody>
      </p:sp>
      <p:pic>
        <p:nvPicPr>
          <p:cNvPr id="29" name="Shape 29"/>
          <p:cNvPicPr preferRelativeResize="0"/>
          <p:nvPr/>
        </p:nvPicPr>
        <p:blipFill>
          <a:blip r:embed="rId3">
            <a:alphaModFix/>
          </a:blip>
          <a:stretch>
            <a:fillRect/>
          </a:stretch>
        </p:blipFill>
        <p:spPr>
          <a:xfrm>
            <a:off x="4152900" y="3772075"/>
            <a:ext cx="838200" cy="295275"/>
          </a:xfrm>
          <a:prstGeom prst="rect">
            <a:avLst/>
          </a:prstGeom>
          <a:noFill/>
          <a:ln>
            <a:noFill/>
          </a:ln>
        </p:spPr>
      </p:pic>
      <p:sp>
        <p:nvSpPr>
          <p:cNvPr id="30" name="Shape 30"/>
          <p:cNvSpPr txBox="1"/>
          <p:nvPr/>
        </p:nvSpPr>
        <p:spPr>
          <a:xfrm>
            <a:off x="2722450" y="4219750"/>
            <a:ext cx="3947399" cy="716700"/>
          </a:xfrm>
          <a:prstGeom prst="rect">
            <a:avLst/>
          </a:prstGeom>
          <a:noFill/>
          <a:ln>
            <a:noFill/>
          </a:ln>
        </p:spPr>
        <p:txBody>
          <a:bodyPr anchorCtr="0" anchor="ctr" bIns="91425" lIns="91425" rIns="91425" tIns="91425">
            <a:noAutofit/>
          </a:bodyPr>
          <a:lstStyle/>
          <a:p>
            <a:pPr lvl="0" rtl="0" algn="ctr">
              <a:lnSpc>
                <a:spcPct val="97500"/>
              </a:lnSpc>
              <a:spcBef>
                <a:spcPts val="0"/>
              </a:spcBef>
              <a:buNone/>
            </a:pPr>
            <a:r>
              <a:rPr lang="en" sz="1100">
                <a:highlight>
                  <a:srgbClr val="F5F5F5"/>
                </a:highlight>
                <a:latin typeface="Verdana"/>
                <a:ea typeface="Verdana"/>
                <a:cs typeface="Verdana"/>
                <a:sym typeface="Verdana"/>
              </a:rPr>
              <a:t>"Introduction to Lojban" by La Gleki is licensed under a </a:t>
            </a:r>
            <a:r>
              <a:rPr lang="en" sz="1100">
                <a:solidFill>
                  <a:srgbClr val="4374B7"/>
                </a:solidFill>
                <a:highlight>
                  <a:srgbClr val="F5F5F5"/>
                </a:highlight>
                <a:latin typeface="Verdana"/>
                <a:ea typeface="Verdana"/>
                <a:cs typeface="Verdana"/>
                <a:sym typeface="Verdana"/>
                <a:hlinkClick r:id="rId4"/>
              </a:rPr>
              <a:t>Creative Commons Attribution 4.0 International License</a:t>
            </a:r>
            <a:r>
              <a:rPr lang="en" sz="1100">
                <a:highlight>
                  <a:srgbClr val="F5F5F5"/>
                </a:highlight>
                <a:latin typeface="Verdana"/>
                <a:ea typeface="Verdana"/>
                <a:cs typeface="Verdana"/>
                <a:sym typeface="Verdana"/>
              </a:rPr>
              <a:t>.</a:t>
            </a:r>
          </a:p>
          <a:p>
            <a:pPr lvl="0" rtl="0" algn="ctr">
              <a:lnSpc>
                <a:spcPct val="97500"/>
              </a:lnSpc>
              <a:spcBef>
                <a:spcPts val="0"/>
              </a:spcBef>
              <a:buNone/>
            </a:pPr>
            <a:r>
              <a:rPr lang="en" sz="1100">
                <a:highlight>
                  <a:srgbClr val="F5F5F5"/>
                </a:highlight>
                <a:latin typeface="Verdana"/>
                <a:ea typeface="Verdana"/>
                <a:cs typeface="Verdana"/>
                <a:sym typeface="Verdana"/>
              </a:rPr>
              <a:t>If you want to translate this course to your language please contact </a:t>
            </a:r>
            <a:r>
              <a:rPr lang="en" sz="1100" u="sng">
                <a:solidFill>
                  <a:schemeClr val="hlink"/>
                </a:solidFill>
                <a:highlight>
                  <a:srgbClr val="F5F5F5"/>
                </a:highlight>
                <a:latin typeface="Verdana"/>
                <a:ea typeface="Verdana"/>
                <a:cs typeface="Verdana"/>
                <a:sym typeface="Verdana"/>
                <a:hlinkClick r:id="rId5"/>
              </a:rPr>
              <a:t>gleki.is.my.name@gmail.com</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graphicFrame>
        <p:nvGraphicFramePr>
          <p:cNvPr id="84" name="Shape 84"/>
          <p:cNvGraphicFramePr/>
          <p:nvPr/>
        </p:nvGraphicFramePr>
        <p:xfrm>
          <a:off x="389925" y="145480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latin typeface="Georgia"/>
                          <a:ea typeface="Georgia"/>
                          <a:cs typeface="Georgia"/>
                          <a:sym typeface="Georgia"/>
                        </a:rPr>
                        <a:t>mi - </a:t>
                      </a:r>
                      <a:r>
                        <a:rPr b="1" i="1" lang="en" sz="3600">
                          <a:latin typeface="Georgia"/>
                          <a:ea typeface="Georgia"/>
                          <a:cs typeface="Georgia"/>
                          <a:sym typeface="Georgia"/>
                        </a:rPr>
                        <a:t>I</a:t>
                      </a:r>
                    </a:p>
                  </a:txBody>
                  <a:tcPr marT="91425" marB="91425" marR="91425" marL="91425">
                    <a:solidFill>
                      <a:srgbClr val="FFD966"/>
                    </a:solidFill>
                  </a:tcPr>
                </a:tc>
                <a:tc hMerge="1"/>
                <a:tc hMerge="1"/>
                <a:tc hMerge="1"/>
                <a:tc hMerge="1"/>
                <a:tc hMerge="1"/>
              </a:tr>
              <a:tr h="381000">
                <a:tc gridSpan="6">
                  <a:txBody>
                    <a:bodyPr>
                      <a:noAutofit/>
                    </a:bodyPr>
                    <a:lstStyle/>
                    <a:p>
                      <a:pPr lvl="0" rtl="0" algn="ctr">
                        <a:spcBef>
                          <a:spcPts val="0"/>
                        </a:spcBef>
                        <a:buNone/>
                      </a:pPr>
                      <a:r>
                        <a:rPr lang="en">
                          <a:latin typeface="Georgia"/>
                          <a:ea typeface="Georgia"/>
                          <a:cs typeface="Georgia"/>
                          <a:sym typeface="Georgia"/>
                        </a:rPr>
                        <a:t>Like other words personal pronouns don’t change their form.</a:t>
                      </a:r>
                    </a:p>
                    <a:p>
                      <a:pPr lvl="0" rtl="0" algn="ctr">
                        <a:spcBef>
                          <a:spcPts val="0"/>
                        </a:spcBef>
                        <a:buNone/>
                      </a:pPr>
                      <a:r>
                        <a:rPr lang="en">
                          <a:latin typeface="Georgia"/>
                          <a:ea typeface="Georgia"/>
                          <a:cs typeface="Georgia"/>
                          <a:sym typeface="Georgia"/>
                        </a:rPr>
                        <a:t>They can be placed before a verb:</a:t>
                      </a:r>
                    </a:p>
                    <a:p>
                      <a:pPr lvl="0" rtl="0" algn="ctr">
                        <a:spcBef>
                          <a:spcPts val="0"/>
                        </a:spcBef>
                        <a:buNone/>
                      </a:pPr>
                      <a:r>
                        <a:rPr b="1" lang="en">
                          <a:latin typeface="Georgia"/>
                          <a:ea typeface="Georgia"/>
                          <a:cs typeface="Georgia"/>
                          <a:sym typeface="Georgia"/>
                        </a:rPr>
                        <a:t>mi prami</a:t>
                      </a:r>
                      <a:r>
                        <a:rPr lang="en">
                          <a:latin typeface="Georgia"/>
                          <a:ea typeface="Georgia"/>
                          <a:cs typeface="Georgia"/>
                          <a:sym typeface="Georgia"/>
                        </a:rPr>
                        <a:t> = </a:t>
                      </a:r>
                      <a:r>
                        <a:rPr i="1" lang="en">
                          <a:latin typeface="Georgia"/>
                          <a:ea typeface="Georgia"/>
                          <a:cs typeface="Georgia"/>
                          <a:sym typeface="Georgia"/>
                        </a:rPr>
                        <a:t>I love</a:t>
                      </a:r>
                      <a:r>
                        <a:rPr lang="en">
                          <a:latin typeface="Georgia"/>
                          <a:ea typeface="Georgia"/>
                          <a:cs typeface="Georgia"/>
                          <a:sym typeface="Georgia"/>
                        </a:rPr>
                        <a:t>.</a:t>
                      </a:r>
                    </a:p>
                    <a:p>
                      <a:pPr lvl="0" rtl="0" algn="ctr">
                        <a:spcBef>
                          <a:spcPts val="0"/>
                        </a:spcBef>
                        <a:buNone/>
                      </a:pPr>
                      <a:r>
                        <a:rPr lang="en">
                          <a:latin typeface="Georgia"/>
                          <a:ea typeface="Georgia"/>
                          <a:cs typeface="Georgia"/>
                          <a:sym typeface="Georgia"/>
                        </a:rPr>
                        <a:t>After a verb:</a:t>
                      </a:r>
                    </a:p>
                    <a:p>
                      <a:pPr lvl="0" rtl="0" algn="ctr">
                        <a:spcBef>
                          <a:spcPts val="0"/>
                        </a:spcBef>
                        <a:buNone/>
                      </a:pPr>
                      <a:r>
                        <a:rPr b="1" lang="en">
                          <a:latin typeface="Georgia"/>
                          <a:ea typeface="Georgia"/>
                          <a:cs typeface="Georgia"/>
                          <a:sym typeface="Georgia"/>
                        </a:rPr>
                        <a:t>prami do</a:t>
                      </a:r>
                      <a:r>
                        <a:rPr lang="en">
                          <a:latin typeface="Georgia"/>
                          <a:ea typeface="Georgia"/>
                          <a:cs typeface="Georgia"/>
                          <a:sym typeface="Georgia"/>
                        </a:rPr>
                        <a:t> = </a:t>
                      </a:r>
                      <a:r>
                        <a:rPr i="1" lang="en">
                          <a:latin typeface="Georgia"/>
                          <a:ea typeface="Georgia"/>
                          <a:cs typeface="Georgia"/>
                          <a:sym typeface="Georgia"/>
                        </a:rPr>
                        <a:t>love you, someone unspecified loves you</a:t>
                      </a:r>
                      <a:r>
                        <a:rPr lang="en">
                          <a:latin typeface="Georgia"/>
                          <a:ea typeface="Georgia"/>
                          <a:cs typeface="Georgia"/>
                          <a:sym typeface="Georgia"/>
                        </a:rPr>
                        <a:t>.</a:t>
                      </a:r>
                    </a:p>
                    <a:p>
                      <a:pPr lvl="0" rtl="0" algn="ctr">
                        <a:spcBef>
                          <a:spcPts val="0"/>
                        </a:spcBef>
                        <a:buNone/>
                      </a:pPr>
                      <a:r>
                        <a:rPr lang="en">
                          <a:latin typeface="Georgia"/>
                          <a:ea typeface="Georgia"/>
                          <a:cs typeface="Georgia"/>
                          <a:sym typeface="Georgia"/>
                        </a:rPr>
                        <a:t>Combining those two we get:</a:t>
                      </a:r>
                    </a:p>
                    <a:p>
                      <a:pPr lvl="0" rtl="0" algn="ctr">
                        <a:spcBef>
                          <a:spcPts val="0"/>
                        </a:spcBef>
                        <a:buNone/>
                      </a:pPr>
                      <a:r>
                        <a:rPr b="1" lang="en">
                          <a:latin typeface="Georgia"/>
                          <a:ea typeface="Georgia"/>
                          <a:cs typeface="Georgia"/>
                          <a:sym typeface="Georgia"/>
                        </a:rPr>
                        <a:t>mi prami do =</a:t>
                      </a:r>
                      <a:r>
                        <a:rPr lang="en">
                          <a:latin typeface="Georgia"/>
                          <a:ea typeface="Georgia"/>
                          <a:cs typeface="Georgia"/>
                          <a:sym typeface="Georgia"/>
                        </a:rPr>
                        <a:t> </a:t>
                      </a:r>
                      <a:r>
                        <a:rPr i="1" lang="en">
                          <a:latin typeface="Georgia"/>
                          <a:ea typeface="Georgia"/>
                          <a:cs typeface="Georgia"/>
                          <a:sym typeface="Georgia"/>
                        </a:rPr>
                        <a:t>I love you</a:t>
                      </a:r>
                      <a:r>
                        <a:rPr lang="en">
                          <a:latin typeface="Georgia"/>
                          <a:ea typeface="Georgia"/>
                          <a:cs typeface="Georgia"/>
                          <a:sym typeface="Georgia"/>
                        </a:rPr>
                        <a:t>.</a:t>
                      </a:r>
                    </a:p>
                    <a:p>
                      <a:pPr lvl="0" rtl="0" algn="ctr">
                        <a:spcBef>
                          <a:spcPts val="0"/>
                        </a:spcBef>
                        <a:buNone/>
                      </a:pPr>
                      <a:r>
                        <a:t/>
                      </a:r>
                      <a:endParaRPr>
                        <a:latin typeface="Georgia"/>
                        <a:ea typeface="Georgia"/>
                        <a:cs typeface="Georgia"/>
                        <a:sym typeface="Georgia"/>
                      </a:endParaRPr>
                    </a:p>
                    <a:p>
                      <a:pPr lvl="0" rtl="0" algn="ctr">
                        <a:spcBef>
                          <a:spcPts val="0"/>
                        </a:spcBef>
                        <a:buNone/>
                      </a:pPr>
                      <a:r>
                        <a:rPr lang="en">
                          <a:latin typeface="Georgia"/>
                          <a:ea typeface="Georgia"/>
                          <a:cs typeface="Georgia"/>
                          <a:sym typeface="Georgia"/>
                        </a:rPr>
                        <a:t>After prepositions:</a:t>
                      </a:r>
                    </a:p>
                    <a:p>
                      <a:pPr lvl="0" rtl="0" algn="ctr">
                        <a:spcBef>
                          <a:spcPts val="0"/>
                        </a:spcBef>
                        <a:buNone/>
                      </a:pPr>
                      <a:r>
                        <a:rPr b="1" lang="en">
                          <a:latin typeface="Georgia"/>
                          <a:ea typeface="Georgia"/>
                          <a:cs typeface="Georgia"/>
                          <a:sym typeface="Georgia"/>
                        </a:rPr>
                        <a:t>mi catlu fa’a do</a:t>
                      </a:r>
                      <a:r>
                        <a:rPr lang="en">
                          <a:latin typeface="Georgia"/>
                          <a:ea typeface="Georgia"/>
                          <a:cs typeface="Georgia"/>
                          <a:sym typeface="Georgia"/>
                        </a:rPr>
                        <a:t> = </a:t>
                      </a:r>
                      <a:r>
                        <a:rPr i="1" lang="en">
                          <a:latin typeface="Georgia"/>
                          <a:ea typeface="Georgia"/>
                          <a:cs typeface="Georgia"/>
                          <a:sym typeface="Georgia"/>
                        </a:rPr>
                        <a:t>I look towards you</a:t>
                      </a:r>
                      <a:r>
                        <a:rPr lang="en">
                          <a:latin typeface="Georgia"/>
                          <a:ea typeface="Georgia"/>
                          <a:cs typeface="Georgia"/>
                          <a:sym typeface="Georgia"/>
                        </a:rPr>
                        <a:t>.</a:t>
                      </a:r>
                    </a:p>
                    <a:p>
                      <a:pPr lvl="0" rtl="0" algn="ctr">
                        <a:spcBef>
                          <a:spcPts val="0"/>
                        </a:spcBef>
                        <a:buNone/>
                      </a:pPr>
                      <a:r>
                        <a:t/>
                      </a:r>
                      <a:endParaRPr>
                        <a:latin typeface="Georgia"/>
                        <a:ea typeface="Georgia"/>
                        <a:cs typeface="Georgia"/>
                        <a:sym typeface="Georgia"/>
                      </a:endParaRPr>
                    </a:p>
                  </a:txBody>
                  <a:tcPr marT="91425" marB="91425" marR="91425" marL="91425">
                    <a:solidFill>
                      <a:srgbClr val="FFD966"/>
                    </a:solidFill>
                  </a:tcPr>
                </a:tc>
                <a:tc hMerge="1"/>
                <a:tc hMerge="1"/>
                <a:tc hMerge="1"/>
                <a:tc hMerge="1"/>
                <a:tc hMerge="1"/>
              </a:tr>
            </a:tbl>
          </a:graphicData>
        </a:graphic>
      </p:graphicFrame>
      <p:graphicFrame>
        <p:nvGraphicFramePr>
          <p:cNvPr id="85" name="Shape 85"/>
          <p:cNvGraphicFramePr/>
          <p:nvPr/>
        </p:nvGraphicFramePr>
        <p:xfrm>
          <a:off x="389925" y="97625"/>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114300">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1143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ca’o</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tavla</a:t>
                      </a:r>
                    </a:p>
                  </a:txBody>
                  <a:tcPr marT="91425" marB="91425" marR="91425" marL="91425">
                    <a:lnL cap="flat" cmpd="sng" w="9525">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114300">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1143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pa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skina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81000">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114300">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14300">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progressive tense</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talk to</a:t>
                      </a:r>
                    </a:p>
                  </a:txBody>
                  <a:tcPr marT="91425" marB="91425" marR="91425" marL="91425">
                    <a:lnL cap="flat" cmpd="sng" w="9525">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114300">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14300">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makes a noun:</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one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a movie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graphicFrame>
        <p:nvGraphicFramePr>
          <p:cNvPr id="90" name="Shape 90"/>
          <p:cNvGraphicFramePr/>
          <p:nvPr/>
        </p:nvGraphicFramePr>
        <p:xfrm>
          <a:off x="389925" y="14291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502075">
                <a:tc gridSpan="6">
                  <a:txBody>
                    <a:bodyPr>
                      <a:noAutofit/>
                    </a:bodyPr>
                    <a:lstStyle/>
                    <a:p>
                      <a:pPr lvl="0" rtl="0" algn="ctr">
                        <a:spcBef>
                          <a:spcPts val="0"/>
                        </a:spcBef>
                        <a:buNone/>
                      </a:pPr>
                      <a:r>
                        <a:rPr b="1" lang="en" sz="3600">
                          <a:latin typeface="Georgia"/>
                          <a:ea typeface="Georgia"/>
                          <a:cs typeface="Georgia"/>
                          <a:sym typeface="Georgia"/>
                        </a:rPr>
                        <a:t>Numbers</a:t>
                      </a:r>
                    </a:p>
                  </a:txBody>
                  <a:tcPr marT="91425" marB="91425" marR="91425" marL="91425">
                    <a:solidFill>
                      <a:srgbClr val="FFD966"/>
                    </a:solidFill>
                  </a:tcPr>
                </a:tc>
                <a:tc hMerge="1"/>
                <a:tc hMerge="1"/>
                <a:tc hMerge="1"/>
                <a:tc hMerge="1"/>
                <a:tc hMerge="1"/>
              </a:tr>
              <a:tr h="1984925">
                <a:tc gridSpan="6">
                  <a:txBody>
                    <a:bodyPr>
                      <a:noAutofit/>
                    </a:bodyPr>
                    <a:lstStyle/>
                    <a:p>
                      <a:pPr lvl="0" rtl="0" algn="ctr">
                        <a:spcBef>
                          <a:spcPts val="0"/>
                        </a:spcBef>
                        <a:buNone/>
                      </a:pPr>
                      <a:r>
                        <a:rPr b="1" lang="en">
                          <a:latin typeface="Georgia"/>
                          <a:ea typeface="Georgia"/>
                          <a:cs typeface="Georgia"/>
                          <a:sym typeface="Georgia"/>
                        </a:rPr>
                        <a:t>lo skina</a:t>
                      </a:r>
                      <a:r>
                        <a:rPr lang="en">
                          <a:latin typeface="Georgia"/>
                          <a:ea typeface="Georgia"/>
                          <a:cs typeface="Georgia"/>
                          <a:sym typeface="Georgia"/>
                        </a:rPr>
                        <a:t> can mean either </a:t>
                      </a:r>
                      <a:r>
                        <a:rPr i="1" lang="en">
                          <a:latin typeface="Georgia"/>
                          <a:ea typeface="Georgia"/>
                          <a:cs typeface="Georgia"/>
                          <a:sym typeface="Georgia"/>
                        </a:rPr>
                        <a:t>movie</a:t>
                      </a:r>
                      <a:r>
                        <a:rPr b="1" i="1" lang="en">
                          <a:latin typeface="Georgia"/>
                          <a:ea typeface="Georgia"/>
                          <a:cs typeface="Georgia"/>
                          <a:sym typeface="Georgia"/>
                        </a:rPr>
                        <a:t> </a:t>
                      </a:r>
                      <a:r>
                        <a:rPr lang="en">
                          <a:latin typeface="Georgia"/>
                          <a:ea typeface="Georgia"/>
                          <a:cs typeface="Georgia"/>
                          <a:sym typeface="Georgia"/>
                        </a:rPr>
                        <a:t>or </a:t>
                      </a:r>
                      <a:r>
                        <a:rPr i="1" lang="en">
                          <a:latin typeface="Georgia"/>
                          <a:ea typeface="Georgia"/>
                          <a:cs typeface="Georgia"/>
                          <a:sym typeface="Georgia"/>
                        </a:rPr>
                        <a:t>movies</a:t>
                      </a:r>
                      <a:r>
                        <a:rPr lang="en">
                          <a:latin typeface="Georgia"/>
                          <a:ea typeface="Georgia"/>
                          <a:cs typeface="Georgia"/>
                          <a:sym typeface="Georgia"/>
                        </a:rPr>
                        <a:t>.</a:t>
                      </a:r>
                    </a:p>
                    <a:p>
                      <a:pPr lvl="0" rtl="0" algn="ctr">
                        <a:spcBef>
                          <a:spcPts val="0"/>
                        </a:spcBef>
                        <a:buNone/>
                      </a:pPr>
                      <a:r>
                        <a:rPr lang="en">
                          <a:latin typeface="Georgia"/>
                          <a:ea typeface="Georgia"/>
                          <a:cs typeface="Georgia"/>
                          <a:sym typeface="Georgia"/>
                        </a:rPr>
                        <a:t>The number is usually clear from context but you can specify it if you need it.</a:t>
                      </a:r>
                    </a:p>
                    <a:p>
                      <a:pPr lvl="0" rtl="0" algn="ctr">
                        <a:spcBef>
                          <a:spcPts val="0"/>
                        </a:spcBef>
                        <a:buClr>
                          <a:schemeClr val="dk1"/>
                        </a:buClr>
                        <a:buSzPct val="78571"/>
                        <a:buFont typeface="Arial"/>
                        <a:buNone/>
                      </a:pPr>
                      <a:r>
                        <a:rPr b="1" lang="en">
                          <a:solidFill>
                            <a:schemeClr val="dk1"/>
                          </a:solidFill>
                          <a:latin typeface="Georgia"/>
                          <a:ea typeface="Georgia"/>
                          <a:cs typeface="Georgia"/>
                          <a:sym typeface="Georgia"/>
                        </a:rPr>
                        <a:t>lo pa skina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one movie</a:t>
                      </a:r>
                    </a:p>
                    <a:p>
                      <a:pPr lvl="0" rtl="0" algn="ctr">
                        <a:spcBef>
                          <a:spcPts val="0"/>
                        </a:spcBef>
                        <a:buClr>
                          <a:schemeClr val="dk1"/>
                        </a:buClr>
                        <a:buSzPct val="78571"/>
                        <a:buFont typeface="Arial"/>
                        <a:buNone/>
                      </a:pPr>
                      <a:r>
                        <a:rPr b="1" lang="en">
                          <a:solidFill>
                            <a:schemeClr val="dk1"/>
                          </a:solidFill>
                          <a:latin typeface="Georgia"/>
                          <a:ea typeface="Georgia"/>
                          <a:cs typeface="Georgia"/>
                          <a:sym typeface="Georgia"/>
                        </a:rPr>
                        <a:t>lo za’u skina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movies</a:t>
                      </a:r>
                    </a:p>
                    <a:p>
                      <a:pPr lvl="0" rtl="0" algn="ctr">
                        <a:spcBef>
                          <a:spcPts val="0"/>
                        </a:spcBef>
                        <a:buClr>
                          <a:schemeClr val="dk1"/>
                        </a:buClr>
                        <a:buSzPct val="78571"/>
                        <a:buFont typeface="Arial"/>
                        <a:buNone/>
                      </a:pPr>
                      <a:r>
                        <a:rPr b="1" lang="en">
                          <a:solidFill>
                            <a:schemeClr val="dk1"/>
                          </a:solidFill>
                          <a:latin typeface="Georgia"/>
                          <a:ea typeface="Georgia"/>
                          <a:cs typeface="Georgia"/>
                          <a:sym typeface="Georgia"/>
                        </a:rPr>
                        <a:t>lo ro skina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all movies</a:t>
                      </a:r>
                    </a:p>
                    <a:p>
                      <a:pPr lvl="0" rtl="0" algn="ctr">
                        <a:spcBef>
                          <a:spcPts val="0"/>
                        </a:spcBef>
                        <a:buClr>
                          <a:schemeClr val="dk1"/>
                        </a:buClr>
                        <a:buSzPct val="78571"/>
                        <a:buFont typeface="Arial"/>
                        <a:buNone/>
                      </a:pPr>
                      <a:r>
                        <a:rPr b="1" lang="en">
                          <a:solidFill>
                            <a:schemeClr val="dk1"/>
                          </a:solidFill>
                          <a:latin typeface="Georgia"/>
                          <a:ea typeface="Georgia"/>
                          <a:cs typeface="Georgia"/>
                          <a:sym typeface="Georgia"/>
                        </a:rPr>
                        <a:t>ro lo skina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each movie</a:t>
                      </a:r>
                    </a:p>
                    <a:p>
                      <a:pPr lvl="0" rtl="0" algn="ctr">
                        <a:spcBef>
                          <a:spcPts val="0"/>
                        </a:spcBef>
                        <a:buClr>
                          <a:schemeClr val="dk1"/>
                        </a:buClr>
                        <a:buSzPct val="78571"/>
                        <a:buFont typeface="Arial"/>
                        <a:buNone/>
                      </a:pPr>
                      <a:r>
                        <a:rPr b="1" lang="en">
                          <a:solidFill>
                            <a:schemeClr val="dk1"/>
                          </a:solidFill>
                          <a:latin typeface="Georgia"/>
                          <a:ea typeface="Georgia"/>
                          <a:cs typeface="Georgia"/>
                          <a:sym typeface="Georgia"/>
                        </a:rPr>
                        <a:t>lo so’i skina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many movies</a:t>
                      </a:r>
                    </a:p>
                    <a:p>
                      <a:pPr lvl="0" rtl="0" algn="ctr">
                        <a:spcBef>
                          <a:spcPts val="0"/>
                        </a:spcBef>
                        <a:buClr>
                          <a:schemeClr val="dk1"/>
                        </a:buClr>
                        <a:buSzPct val="137500"/>
                        <a:buFont typeface="Arial"/>
                        <a:buNone/>
                      </a:pPr>
                      <a:r>
                        <a:t/>
                      </a:r>
                      <a:endParaRPr sz="800">
                        <a:solidFill>
                          <a:schemeClr val="dk1"/>
                        </a:solidFill>
                        <a:latin typeface="Georgia"/>
                        <a:ea typeface="Georgia"/>
                        <a:cs typeface="Georgia"/>
                        <a:sym typeface="Georgia"/>
                      </a:endParaRPr>
                    </a:p>
                    <a:p>
                      <a:pPr lvl="0" rtl="0" algn="ctr">
                        <a:spcBef>
                          <a:spcPts val="0"/>
                        </a:spcBef>
                        <a:buClr>
                          <a:schemeClr val="dk1"/>
                        </a:buClr>
                        <a:buSzPct val="78571"/>
                        <a:buFont typeface="Arial"/>
                        <a:buNone/>
                      </a:pPr>
                      <a:r>
                        <a:rPr lang="en">
                          <a:solidFill>
                            <a:schemeClr val="dk1"/>
                          </a:solidFill>
                          <a:latin typeface="Georgia"/>
                          <a:ea typeface="Georgia"/>
                          <a:cs typeface="Georgia"/>
                          <a:sym typeface="Georgia"/>
                        </a:rPr>
                        <a:t>Place a number after </a:t>
                      </a:r>
                      <a:r>
                        <a:rPr b="1" lang="en">
                          <a:solidFill>
                            <a:schemeClr val="dk1"/>
                          </a:solidFill>
                          <a:latin typeface="Georgia"/>
                          <a:ea typeface="Georgia"/>
                          <a:cs typeface="Georgia"/>
                          <a:sym typeface="Georgia"/>
                        </a:rPr>
                        <a:t>lo</a:t>
                      </a:r>
                      <a:r>
                        <a:rPr lang="en">
                          <a:solidFill>
                            <a:schemeClr val="dk1"/>
                          </a:solidFill>
                          <a:latin typeface="Georgia"/>
                          <a:ea typeface="Georgia"/>
                          <a:cs typeface="Georgia"/>
                          <a:sym typeface="Georgia"/>
                        </a:rPr>
                        <a:t>:</a:t>
                      </a:r>
                    </a:p>
                    <a:p>
                      <a:pPr lvl="0" rtl="0" algn="ctr">
                        <a:spcBef>
                          <a:spcPts val="0"/>
                        </a:spcBef>
                        <a:buClr>
                          <a:schemeClr val="dk1"/>
                        </a:buClr>
                        <a:buSzPct val="78571"/>
                        <a:buFont typeface="Arial"/>
                        <a:buNone/>
                      </a:pPr>
                      <a:r>
                        <a:rPr b="1" lang="en">
                          <a:solidFill>
                            <a:schemeClr val="dk1"/>
                          </a:solidFill>
                          <a:latin typeface="Georgia"/>
                          <a:ea typeface="Georgia"/>
                          <a:cs typeface="Georgia"/>
                          <a:sym typeface="Georgia"/>
                        </a:rPr>
                        <a:t>pa</a:t>
                      </a:r>
                      <a:r>
                        <a:rPr lang="en">
                          <a:solidFill>
                            <a:schemeClr val="dk1"/>
                          </a:solidFill>
                          <a:latin typeface="Georgia"/>
                          <a:ea typeface="Georgia"/>
                          <a:cs typeface="Georgia"/>
                          <a:sym typeface="Georgia"/>
                        </a:rPr>
                        <a:t> = 1, </a:t>
                      </a:r>
                      <a:r>
                        <a:rPr b="1" lang="en">
                          <a:solidFill>
                            <a:schemeClr val="dk1"/>
                          </a:solidFill>
                          <a:latin typeface="Georgia"/>
                          <a:ea typeface="Georgia"/>
                          <a:cs typeface="Georgia"/>
                          <a:sym typeface="Georgia"/>
                        </a:rPr>
                        <a:t>re</a:t>
                      </a:r>
                      <a:r>
                        <a:rPr lang="en">
                          <a:solidFill>
                            <a:schemeClr val="dk1"/>
                          </a:solidFill>
                          <a:latin typeface="Georgia"/>
                          <a:ea typeface="Georgia"/>
                          <a:cs typeface="Georgia"/>
                          <a:sym typeface="Georgia"/>
                        </a:rPr>
                        <a:t> = 2, </a:t>
                      </a:r>
                      <a:r>
                        <a:rPr b="1" lang="en">
                          <a:solidFill>
                            <a:schemeClr val="dk1"/>
                          </a:solidFill>
                          <a:latin typeface="Georgia"/>
                          <a:ea typeface="Georgia"/>
                          <a:cs typeface="Georgia"/>
                          <a:sym typeface="Georgia"/>
                        </a:rPr>
                        <a:t>ci</a:t>
                      </a:r>
                      <a:r>
                        <a:rPr lang="en">
                          <a:solidFill>
                            <a:schemeClr val="dk1"/>
                          </a:solidFill>
                          <a:latin typeface="Georgia"/>
                          <a:ea typeface="Georgia"/>
                          <a:cs typeface="Georgia"/>
                          <a:sym typeface="Georgia"/>
                        </a:rPr>
                        <a:t> = 3, </a:t>
                      </a:r>
                      <a:r>
                        <a:rPr b="1" lang="en">
                          <a:solidFill>
                            <a:schemeClr val="dk1"/>
                          </a:solidFill>
                          <a:latin typeface="Georgia"/>
                          <a:ea typeface="Georgia"/>
                          <a:cs typeface="Georgia"/>
                          <a:sym typeface="Georgia"/>
                        </a:rPr>
                        <a:t>vo</a:t>
                      </a:r>
                      <a:r>
                        <a:rPr lang="en">
                          <a:solidFill>
                            <a:schemeClr val="dk1"/>
                          </a:solidFill>
                          <a:latin typeface="Georgia"/>
                          <a:ea typeface="Georgia"/>
                          <a:cs typeface="Georgia"/>
                          <a:sym typeface="Georgia"/>
                        </a:rPr>
                        <a:t> = 4, </a:t>
                      </a:r>
                      <a:r>
                        <a:rPr b="1" lang="en">
                          <a:solidFill>
                            <a:schemeClr val="dk1"/>
                          </a:solidFill>
                          <a:latin typeface="Georgia"/>
                          <a:ea typeface="Georgia"/>
                          <a:cs typeface="Georgia"/>
                          <a:sym typeface="Georgia"/>
                        </a:rPr>
                        <a:t>mu</a:t>
                      </a:r>
                      <a:r>
                        <a:rPr lang="en">
                          <a:solidFill>
                            <a:schemeClr val="dk1"/>
                          </a:solidFill>
                          <a:latin typeface="Georgia"/>
                          <a:ea typeface="Georgia"/>
                          <a:cs typeface="Georgia"/>
                          <a:sym typeface="Georgia"/>
                        </a:rPr>
                        <a:t> = 5, </a:t>
                      </a:r>
                      <a:r>
                        <a:rPr b="1" lang="en">
                          <a:solidFill>
                            <a:schemeClr val="dk1"/>
                          </a:solidFill>
                          <a:latin typeface="Georgia"/>
                          <a:ea typeface="Georgia"/>
                          <a:cs typeface="Georgia"/>
                          <a:sym typeface="Georgia"/>
                        </a:rPr>
                        <a:t>xa</a:t>
                      </a:r>
                      <a:r>
                        <a:rPr lang="en">
                          <a:solidFill>
                            <a:schemeClr val="dk1"/>
                          </a:solidFill>
                          <a:latin typeface="Georgia"/>
                          <a:ea typeface="Georgia"/>
                          <a:cs typeface="Georgia"/>
                          <a:sym typeface="Georgia"/>
                        </a:rPr>
                        <a:t> = 6, </a:t>
                      </a:r>
                      <a:r>
                        <a:rPr b="1" lang="en">
                          <a:solidFill>
                            <a:schemeClr val="dk1"/>
                          </a:solidFill>
                          <a:latin typeface="Georgia"/>
                          <a:ea typeface="Georgia"/>
                          <a:cs typeface="Georgia"/>
                          <a:sym typeface="Georgia"/>
                        </a:rPr>
                        <a:t>ze</a:t>
                      </a:r>
                      <a:r>
                        <a:rPr lang="en">
                          <a:solidFill>
                            <a:schemeClr val="dk1"/>
                          </a:solidFill>
                          <a:latin typeface="Georgia"/>
                          <a:ea typeface="Georgia"/>
                          <a:cs typeface="Georgia"/>
                          <a:sym typeface="Georgia"/>
                        </a:rPr>
                        <a:t> = 7, </a:t>
                      </a:r>
                      <a:r>
                        <a:rPr b="1" lang="en">
                          <a:solidFill>
                            <a:schemeClr val="dk1"/>
                          </a:solidFill>
                          <a:latin typeface="Georgia"/>
                          <a:ea typeface="Georgia"/>
                          <a:cs typeface="Georgia"/>
                          <a:sym typeface="Georgia"/>
                        </a:rPr>
                        <a:t>bi</a:t>
                      </a:r>
                      <a:r>
                        <a:rPr lang="en">
                          <a:solidFill>
                            <a:schemeClr val="dk1"/>
                          </a:solidFill>
                          <a:latin typeface="Georgia"/>
                          <a:ea typeface="Georgia"/>
                          <a:cs typeface="Georgia"/>
                          <a:sym typeface="Georgia"/>
                        </a:rPr>
                        <a:t> = 8, </a:t>
                      </a:r>
                      <a:r>
                        <a:rPr b="1" lang="en">
                          <a:solidFill>
                            <a:schemeClr val="dk1"/>
                          </a:solidFill>
                          <a:latin typeface="Georgia"/>
                          <a:ea typeface="Georgia"/>
                          <a:cs typeface="Georgia"/>
                          <a:sym typeface="Georgia"/>
                        </a:rPr>
                        <a:t>so</a:t>
                      </a:r>
                      <a:r>
                        <a:rPr lang="en">
                          <a:solidFill>
                            <a:schemeClr val="dk1"/>
                          </a:solidFill>
                          <a:latin typeface="Georgia"/>
                          <a:ea typeface="Georgia"/>
                          <a:cs typeface="Georgia"/>
                          <a:sym typeface="Georgia"/>
                        </a:rPr>
                        <a:t> = 9</a:t>
                      </a:r>
                    </a:p>
                    <a:p>
                      <a:pPr lvl="0" rtl="0" algn="ctr">
                        <a:spcBef>
                          <a:spcPts val="0"/>
                        </a:spcBef>
                        <a:buClr>
                          <a:schemeClr val="dk1"/>
                        </a:buClr>
                        <a:buSzPct val="78571"/>
                        <a:buFont typeface="Arial"/>
                        <a:buNone/>
                      </a:pPr>
                      <a:r>
                        <a:rPr b="1" lang="en">
                          <a:solidFill>
                            <a:schemeClr val="dk1"/>
                          </a:solidFill>
                          <a:latin typeface="Georgia"/>
                          <a:ea typeface="Georgia"/>
                          <a:cs typeface="Georgia"/>
                          <a:sym typeface="Georgia"/>
                        </a:rPr>
                        <a:t>no</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0 (zero)</a:t>
                      </a:r>
                      <a:r>
                        <a:rPr lang="en">
                          <a:solidFill>
                            <a:schemeClr val="dk1"/>
                          </a:solidFill>
                          <a:latin typeface="Georgia"/>
                          <a:ea typeface="Georgia"/>
                          <a:cs typeface="Georgia"/>
                          <a:sym typeface="Georgia"/>
                        </a:rPr>
                        <a:t>. </a:t>
                      </a:r>
                      <a:r>
                        <a:rPr b="1" lang="en">
                          <a:solidFill>
                            <a:schemeClr val="dk1"/>
                          </a:solidFill>
                          <a:latin typeface="Georgia"/>
                          <a:ea typeface="Georgia"/>
                          <a:cs typeface="Georgia"/>
                          <a:sym typeface="Georgia"/>
                        </a:rPr>
                        <a:t>za'u</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more than one, plural number. </a:t>
                      </a:r>
                      <a:r>
                        <a:rPr b="1" lang="en">
                          <a:solidFill>
                            <a:schemeClr val="dk1"/>
                          </a:solidFill>
                          <a:latin typeface="Georgia"/>
                          <a:ea typeface="Georgia"/>
                          <a:cs typeface="Georgia"/>
                          <a:sym typeface="Georgia"/>
                        </a:rPr>
                        <a:t>so’i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many</a:t>
                      </a:r>
                    </a:p>
                    <a:p>
                      <a:pPr lvl="0" rtl="0" algn="ctr">
                        <a:spcBef>
                          <a:spcPts val="0"/>
                        </a:spcBef>
                        <a:buClr>
                          <a:schemeClr val="dk1"/>
                        </a:buClr>
                        <a:buSzPct val="78571"/>
                        <a:buFont typeface="Arial"/>
                        <a:buNone/>
                      </a:pPr>
                      <a:r>
                        <a:rPr b="1" lang="en">
                          <a:solidFill>
                            <a:schemeClr val="dk1"/>
                          </a:solidFill>
                          <a:latin typeface="Georgia"/>
                          <a:ea typeface="Georgia"/>
                          <a:cs typeface="Georgia"/>
                          <a:sym typeface="Georgia"/>
                        </a:rPr>
                        <a:t>ro</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all, each, every</a:t>
                      </a:r>
                      <a:r>
                        <a:rPr lang="en">
                          <a:solidFill>
                            <a:schemeClr val="dk1"/>
                          </a:solidFill>
                          <a:latin typeface="Georgia"/>
                          <a:ea typeface="Georgia"/>
                          <a:cs typeface="Georgia"/>
                          <a:sym typeface="Georgia"/>
                        </a:rPr>
                        <a:t>. Notice that to say </a:t>
                      </a:r>
                      <a:r>
                        <a:rPr i="1" lang="en">
                          <a:solidFill>
                            <a:schemeClr val="dk1"/>
                          </a:solidFill>
                          <a:latin typeface="Georgia"/>
                          <a:ea typeface="Georgia"/>
                          <a:cs typeface="Georgia"/>
                          <a:sym typeface="Georgia"/>
                        </a:rPr>
                        <a:t>each</a:t>
                      </a:r>
                      <a:r>
                        <a:rPr lang="en">
                          <a:solidFill>
                            <a:schemeClr val="dk1"/>
                          </a:solidFill>
                          <a:latin typeface="Georgia"/>
                          <a:ea typeface="Georgia"/>
                          <a:cs typeface="Georgia"/>
                          <a:sym typeface="Georgia"/>
                        </a:rPr>
                        <a:t> you put </a:t>
                      </a:r>
                      <a:r>
                        <a:rPr b="1" lang="en">
                          <a:solidFill>
                            <a:schemeClr val="dk1"/>
                          </a:solidFill>
                          <a:latin typeface="Georgia"/>
                          <a:ea typeface="Georgia"/>
                          <a:cs typeface="Georgia"/>
                          <a:sym typeface="Georgia"/>
                        </a:rPr>
                        <a:t>ro</a:t>
                      </a:r>
                      <a:r>
                        <a:rPr lang="en">
                          <a:solidFill>
                            <a:schemeClr val="dk1"/>
                          </a:solidFill>
                          <a:latin typeface="Georgia"/>
                          <a:ea typeface="Georgia"/>
                          <a:cs typeface="Georgia"/>
                          <a:sym typeface="Georgia"/>
                        </a:rPr>
                        <a:t> before </a:t>
                      </a:r>
                      <a:r>
                        <a:rPr b="1" lang="en">
                          <a:solidFill>
                            <a:schemeClr val="dk1"/>
                          </a:solidFill>
                          <a:latin typeface="Georgia"/>
                          <a:ea typeface="Georgia"/>
                          <a:cs typeface="Georgia"/>
                          <a:sym typeface="Georgia"/>
                        </a:rPr>
                        <a:t>lo</a:t>
                      </a:r>
                      <a:r>
                        <a:rPr lang="en">
                          <a:solidFill>
                            <a:schemeClr val="dk1"/>
                          </a:solidFill>
                          <a:latin typeface="Georgia"/>
                          <a:ea typeface="Georgia"/>
                          <a:cs typeface="Georgia"/>
                          <a:sym typeface="Georgia"/>
                        </a:rPr>
                        <a:t>.</a:t>
                      </a:r>
                    </a:p>
                  </a:txBody>
                  <a:tcPr marT="91425" marB="91425" marR="91425" marL="91425">
                    <a:solidFill>
                      <a:srgbClr val="FFD966"/>
                    </a:solidFill>
                  </a:tcPr>
                </a:tc>
                <a:tc hMerge="1"/>
                <a:tc hMerge="1"/>
                <a:tc hMerge="1"/>
                <a:tc hMerge="1"/>
                <a:tc hMerge="1"/>
              </a:tr>
            </a:tbl>
          </a:graphicData>
        </a:graphic>
      </p:graphicFrame>
      <p:graphicFrame>
        <p:nvGraphicFramePr>
          <p:cNvPr id="91" name="Shape 91"/>
          <p:cNvGraphicFramePr/>
          <p:nvPr/>
        </p:nvGraphicFramePr>
        <p:xfrm>
          <a:off x="389925" y="97625"/>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114300">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1143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ca’o</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tavla</a:t>
                      </a:r>
                    </a:p>
                  </a:txBody>
                  <a:tcPr marT="91425" marB="91425" marR="91425" marL="91425">
                    <a:lnL cap="flat" cmpd="sng" w="9525">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114300">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1143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pa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skina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81000">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114300">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14300">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progressive tense</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talk to</a:t>
                      </a:r>
                    </a:p>
                  </a:txBody>
                  <a:tcPr marT="91425" marB="91425" marR="91425" marL="91425">
                    <a:lnL cap="flat" cmpd="sng" w="9525">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114300">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14300">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makes a noun:</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one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a movie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graphicFrame>
        <p:nvGraphicFramePr>
          <p:cNvPr id="96" name="Shape 96"/>
          <p:cNvGraphicFramePr/>
          <p:nvPr/>
        </p:nvGraphicFramePr>
        <p:xfrm>
          <a:off x="389925" y="119550"/>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ca’o</a:t>
                      </a:r>
                    </a:p>
                  </a:txBody>
                  <a:tcPr marT="91425" marB="91425" marR="91425" marL="91425">
                    <a:lnL cap="flat" cmpd="sng" w="76200">
                      <a:solidFill>
                        <a:srgbClr val="000000"/>
                      </a:solidFill>
                      <a:prstDash val="solid"/>
                      <a:round/>
                      <a:headEnd len="med" w="med" type="none"/>
                      <a:tailEnd len="med" w="med" type="none"/>
                    </a:lnL>
                    <a:lnR cap="flat" cmpd="sng" w="152400">
                      <a:solidFill>
                        <a:srgbClr val="4A86E8"/>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tavla</a:t>
                      </a:r>
                    </a:p>
                  </a:txBody>
                  <a:tcPr marT="91425" marB="91425" marR="91425" marL="91425">
                    <a:lnL cap="flat" cmpd="sng" w="152400">
                      <a:solidFill>
                        <a:srgbClr val="4A86E8"/>
                      </a:solidFill>
                      <a:prstDash val="solid"/>
                      <a:round/>
                      <a:headEnd len="med" w="med" type="none"/>
                      <a:tailEnd len="med" w="med" type="none"/>
                    </a:lnL>
                    <a:lnR cap="flat" cmpd="sng" w="152400">
                      <a:solidFill>
                        <a:srgbClr val="4A86E8"/>
                      </a:solidFill>
                      <a:prstDash val="solid"/>
                      <a:round/>
                      <a:headEnd len="med" w="med" type="none"/>
                      <a:tailEnd len="med" w="med" type="none"/>
                    </a:lnR>
                    <a:lnT cap="flat" cmpd="sng" w="152400">
                      <a:solidFill>
                        <a:srgbClr val="4A86E8"/>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152400">
                      <a:solidFill>
                        <a:srgbClr val="4A86E8"/>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pa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skina</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81000">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progressive tense</a:t>
                      </a:r>
                    </a:p>
                  </a:txBody>
                  <a:tcPr marT="91425" marB="91425" marR="91425" marL="91425">
                    <a:lnL cap="flat" cmpd="sng" w="76200">
                      <a:solidFill>
                        <a:srgbClr val="000000"/>
                      </a:solidFill>
                      <a:prstDash val="solid"/>
                      <a:round/>
                      <a:headEnd len="med" w="med" type="none"/>
                      <a:tailEnd len="med" w="med" type="none"/>
                    </a:lnL>
                    <a:lnR cap="flat" cmpd="sng" w="152400">
                      <a:solidFill>
                        <a:srgbClr val="4A86E8"/>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talk to</a:t>
                      </a:r>
                    </a:p>
                  </a:txBody>
                  <a:tcPr marT="91425" marB="91425" marR="91425" marL="91425">
                    <a:lnL cap="flat" cmpd="sng" w="152400">
                      <a:solidFill>
                        <a:srgbClr val="4A86E8"/>
                      </a:solidFill>
                      <a:prstDash val="solid"/>
                      <a:round/>
                      <a:headEnd len="med" w="med" type="none"/>
                      <a:tailEnd len="med" w="med" type="none"/>
                    </a:lnL>
                    <a:lnR cap="flat" cmpd="sng" w="152400">
                      <a:solidFill>
                        <a:srgbClr val="4A86E8"/>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52400">
                      <a:solidFill>
                        <a:srgbClr val="4A86E8"/>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152400">
                      <a:solidFill>
                        <a:srgbClr val="4A86E8"/>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makes a noun:</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one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a movie</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r>
            </a:tbl>
          </a:graphicData>
        </a:graphic>
      </p:graphicFrame>
      <p:graphicFrame>
        <p:nvGraphicFramePr>
          <p:cNvPr id="97" name="Shape 97"/>
          <p:cNvGraphicFramePr/>
          <p:nvPr/>
        </p:nvGraphicFramePr>
        <p:xfrm>
          <a:off x="389925" y="171370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502075">
                <a:tc gridSpan="6">
                  <a:txBody>
                    <a:bodyPr>
                      <a:noAutofit/>
                    </a:bodyPr>
                    <a:lstStyle/>
                    <a:p>
                      <a:pPr lvl="0" rtl="0" algn="ctr">
                        <a:spcBef>
                          <a:spcPts val="0"/>
                        </a:spcBef>
                        <a:buNone/>
                      </a:pPr>
                      <a:r>
                        <a:rPr b="1" lang="en" sz="3600">
                          <a:latin typeface="Georgia"/>
                          <a:ea typeface="Georgia"/>
                          <a:cs typeface="Georgia"/>
                          <a:sym typeface="Georgia"/>
                        </a:rPr>
                        <a:t>Arguments of verbs</a:t>
                      </a:r>
                    </a:p>
                  </a:txBody>
                  <a:tcPr marT="91425" marB="91425" marR="91425" marL="91425">
                    <a:solidFill>
                      <a:srgbClr val="FFD966"/>
                    </a:solidFill>
                  </a:tcPr>
                </a:tc>
                <a:tc hMerge="1"/>
                <a:tc hMerge="1"/>
                <a:tc hMerge="1"/>
                <a:tc hMerge="1"/>
                <a:tc hMerge="1"/>
              </a:tr>
              <a:tr h="1984925">
                <a:tc gridSpan="6">
                  <a:txBody>
                    <a:bodyPr>
                      <a:noAutofit/>
                    </a:bodyPr>
                    <a:lstStyle/>
                    <a:p>
                      <a:pPr lvl="0" rtl="0" algn="ctr">
                        <a:spcBef>
                          <a:spcPts val="0"/>
                        </a:spcBef>
                        <a:buNone/>
                      </a:pPr>
                      <a:r>
                        <a:rPr lang="en">
                          <a:latin typeface="Georgia"/>
                          <a:ea typeface="Georgia"/>
                          <a:cs typeface="Georgia"/>
                          <a:sym typeface="Georgia"/>
                        </a:rPr>
                        <a:t>Each verb has a sequence of arguments that describe all participants of an action or event.</a:t>
                      </a:r>
                    </a:p>
                    <a:p>
                      <a:pPr lvl="0" rtl="0" algn="ctr">
                        <a:spcBef>
                          <a:spcPts val="0"/>
                        </a:spcBef>
                        <a:buNone/>
                      </a:pPr>
                      <a:r>
                        <a:rPr b="1" lang="en">
                          <a:latin typeface="Georgia"/>
                          <a:ea typeface="Georgia"/>
                          <a:cs typeface="Georgia"/>
                          <a:sym typeface="Georgia"/>
                        </a:rPr>
                        <a:t>...  tavla ...  ...</a:t>
                      </a:r>
                      <a:r>
                        <a:rPr lang="en">
                          <a:latin typeface="Georgia"/>
                          <a:ea typeface="Georgia"/>
                          <a:cs typeface="Georgia"/>
                          <a:sym typeface="Georgia"/>
                        </a:rPr>
                        <a:t> = </a:t>
                      </a:r>
                      <a:r>
                        <a:rPr i="1" lang="en">
                          <a:latin typeface="Georgia"/>
                          <a:ea typeface="Georgia"/>
                          <a:cs typeface="Georgia"/>
                          <a:sym typeface="Georgia"/>
                        </a:rPr>
                        <a:t>... talks to ... about ...</a:t>
                      </a:r>
                    </a:p>
                    <a:p>
                      <a:pPr lvl="0" rtl="0" algn="ctr">
                        <a:spcBef>
                          <a:spcPts val="0"/>
                        </a:spcBef>
                        <a:buNone/>
                      </a:pPr>
                      <a:r>
                        <a:rPr lang="en">
                          <a:latin typeface="Georgia"/>
                          <a:ea typeface="Georgia"/>
                          <a:cs typeface="Georgia"/>
                          <a:sym typeface="Georgia"/>
                        </a:rPr>
                        <a:t>You just put a noun onto each “...” mark.</a:t>
                      </a:r>
                    </a:p>
                    <a:p>
                      <a:pPr lvl="0" rtl="0" algn="ctr">
                        <a:spcBef>
                          <a:spcPts val="0"/>
                        </a:spcBef>
                        <a:buNone/>
                      </a:pPr>
                      <a:r>
                        <a:rPr lang="en">
                          <a:latin typeface="Georgia"/>
                          <a:ea typeface="Georgia"/>
                          <a:cs typeface="Georgia"/>
                          <a:sym typeface="Georgia"/>
                        </a:rPr>
                        <a:t>Here we get:</a:t>
                      </a:r>
                    </a:p>
                    <a:p>
                      <a:pPr lvl="0" rtl="0" algn="ctr">
                        <a:spcBef>
                          <a:spcPts val="0"/>
                        </a:spcBef>
                        <a:buNone/>
                      </a:pPr>
                      <a:r>
                        <a:rPr b="1" lang="en">
                          <a:latin typeface="Georgia"/>
                          <a:ea typeface="Georgia"/>
                          <a:cs typeface="Georgia"/>
                          <a:sym typeface="Georgia"/>
                        </a:rPr>
                        <a:t>mi tavla do lo skina </a:t>
                      </a:r>
                      <a:r>
                        <a:rPr lang="en">
                          <a:latin typeface="Georgia"/>
                          <a:ea typeface="Georgia"/>
                          <a:cs typeface="Georgia"/>
                          <a:sym typeface="Georgia"/>
                        </a:rPr>
                        <a:t>= </a:t>
                      </a:r>
                      <a:r>
                        <a:rPr i="1" lang="en">
                          <a:latin typeface="Georgia"/>
                          <a:ea typeface="Georgia"/>
                          <a:cs typeface="Georgia"/>
                          <a:sym typeface="Georgia"/>
                        </a:rPr>
                        <a:t>I talk to you about a movie/movies.</a:t>
                      </a:r>
                    </a:p>
                    <a:p>
                      <a:pPr lvl="0" rtl="0" algn="ctr">
                        <a:spcBef>
                          <a:spcPts val="0"/>
                        </a:spcBef>
                        <a:buNone/>
                      </a:pPr>
                      <a:r>
                        <a:rPr lang="en">
                          <a:latin typeface="Georgia"/>
                          <a:ea typeface="Georgia"/>
                          <a:cs typeface="Georgia"/>
                          <a:sym typeface="Georgia"/>
                        </a:rPr>
                        <a:t>By adding a tense for the verb and a numbers for the last noun we get a richer sentence:</a:t>
                      </a:r>
                    </a:p>
                    <a:p>
                      <a:pPr lvl="0" rtl="0" algn="ctr">
                        <a:spcBef>
                          <a:spcPts val="0"/>
                        </a:spcBef>
                        <a:buNone/>
                      </a:pPr>
                      <a:r>
                        <a:rPr b="1" lang="en">
                          <a:solidFill>
                            <a:schemeClr val="dk1"/>
                          </a:solidFill>
                          <a:latin typeface="Georgia"/>
                          <a:ea typeface="Georgia"/>
                          <a:cs typeface="Georgia"/>
                          <a:sym typeface="Georgia"/>
                        </a:rPr>
                        <a:t>mi ca’o tavla do lo pa skina </a:t>
                      </a:r>
                      <a:r>
                        <a:rPr lang="en">
                          <a:solidFill>
                            <a:schemeClr val="dk1"/>
                          </a:solidFill>
                          <a:latin typeface="Georgia"/>
                          <a:ea typeface="Georgia"/>
                          <a:cs typeface="Georgia"/>
                          <a:sym typeface="Georgia"/>
                        </a:rPr>
                        <a:t>= </a:t>
                      </a:r>
                      <a:r>
                        <a:rPr i="1" lang="en">
                          <a:solidFill>
                            <a:schemeClr val="dk1"/>
                          </a:solidFill>
                          <a:latin typeface="Georgia"/>
                          <a:ea typeface="Georgia"/>
                          <a:cs typeface="Georgia"/>
                          <a:sym typeface="Georgia"/>
                        </a:rPr>
                        <a:t>I am talking to you about a movie (one movie).</a:t>
                      </a:r>
                    </a:p>
                  </a:txBody>
                  <a:tcPr marT="91425" marB="91425" marR="91425" marL="91425">
                    <a:solidFill>
                      <a:srgbClr val="FFD966"/>
                    </a:solidFill>
                  </a:tcPr>
                </a:tc>
                <a:tc hMerge="1"/>
                <a:tc hMerge="1"/>
                <a:tc hMerge="1"/>
                <a:tc hMerge="1"/>
                <a:tc hMerge="1"/>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1" name="Shape 101"/>
        <p:cNvGrpSpPr/>
        <p:nvPr/>
      </p:nvGrpSpPr>
      <p:grpSpPr>
        <a:xfrm>
          <a:off x="0" y="0"/>
          <a:ext cx="0" cy="0"/>
          <a:chOff x="0" y="0"/>
          <a:chExt cx="0" cy="0"/>
        </a:xfrm>
      </p:grpSpPr>
      <p:sp>
        <p:nvSpPr>
          <p:cNvPr id="102" name="Shape 102"/>
          <p:cNvSpPr txBox="1"/>
          <p:nvPr>
            <p:ph type="title"/>
          </p:nvPr>
        </p:nvSpPr>
        <p:spPr>
          <a:xfrm>
            <a:off x="457200" y="2143053"/>
            <a:ext cx="8229600" cy="857400"/>
          </a:xfrm>
          <a:prstGeom prst="rect">
            <a:avLst/>
          </a:prstGeom>
        </p:spPr>
        <p:txBody>
          <a:bodyPr anchorCtr="0" anchor="b" bIns="91425" lIns="91425" rIns="91425" tIns="91425">
            <a:noAutofit/>
          </a:bodyPr>
          <a:lstStyle/>
          <a:p>
            <a:pPr lvl="0" rtl="0" algn="ctr">
              <a:spcBef>
                <a:spcPts val="0"/>
              </a:spcBef>
              <a:buNone/>
            </a:pPr>
            <a:r>
              <a:rPr lang="en">
                <a:latin typeface="Georgia"/>
                <a:ea typeface="Georgia"/>
                <a:cs typeface="Georgia"/>
                <a:sym typeface="Georgia"/>
              </a:rPr>
              <a:t>Let’s make our first sentence</a:t>
            </a:r>
          </a:p>
          <a:p>
            <a:pPr lvl="0" rtl="0" algn="ctr">
              <a:spcBef>
                <a:spcPts val="0"/>
              </a:spcBef>
              <a:buNone/>
            </a:pPr>
            <a:r>
              <a:rPr lang="en">
                <a:latin typeface="Georgia"/>
                <a:ea typeface="Georgia"/>
                <a:cs typeface="Georgia"/>
                <a:sym typeface="Georgia"/>
              </a:rPr>
              <a:t>a bit more interesting.</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graphicFrame>
        <p:nvGraphicFramePr>
          <p:cNvPr id="107" name="Shape 107"/>
          <p:cNvGraphicFramePr/>
          <p:nvPr/>
        </p:nvGraphicFramePr>
        <p:xfrm>
          <a:off x="395987" y="184200"/>
          <a:ext cx="3000000" cy="3000000"/>
        </p:xfrm>
        <a:graphic>
          <a:graphicData uri="http://schemas.openxmlformats.org/drawingml/2006/table">
            <a:tbl>
              <a:tblPr>
                <a:noFill/>
                <a:tableStyleId>{45A32ED0-A8B8-41B2-BC8E-FA417A5E6CBD}</a:tableStyleId>
              </a:tblPr>
              <a:tblGrid>
                <a:gridCol w="1392000"/>
                <a:gridCol w="1129200"/>
                <a:gridCol w="1917625"/>
                <a:gridCol w="1129175"/>
                <a:gridCol w="1392000"/>
                <a:gridCol w="1392000"/>
              </a:tblGrid>
              <a:tr h="381000">
                <a:tc>
                  <a:txBody>
                    <a:bodyPr>
                      <a:noAutofit/>
                    </a:bodyPr>
                    <a:lstStyle/>
                    <a:p>
                      <a:pPr lvl="0" rtl="0" algn="ctr">
                        <a:spcBef>
                          <a:spcPts val="0"/>
                        </a:spcBef>
                        <a:buNone/>
                      </a:pPr>
                      <a:r>
                        <a:rPr b="1" lang="en" sz="2400">
                          <a:latin typeface="Georgia"/>
                          <a:ea typeface="Georgia"/>
                          <a:cs typeface="Georgia"/>
                          <a:sym typeface="Georgia"/>
                        </a:rPr>
                        <a:t>ca</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prulamdei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tavla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81000">
                <a:tc>
                  <a:txBody>
                    <a:bodyPr>
                      <a:noAutofit/>
                    </a:bodyPr>
                    <a:lstStyle/>
                    <a:p>
                      <a:pPr lvl="0" rtl="0" algn="ctr">
                        <a:spcBef>
                          <a:spcPts val="0"/>
                        </a:spcBef>
                        <a:buNone/>
                      </a:pPr>
                      <a:r>
                        <a:rPr lang="en">
                          <a:latin typeface="Georgia"/>
                          <a:ea typeface="Georgia"/>
                          <a:cs typeface="Georgia"/>
                          <a:sym typeface="Georgia"/>
                        </a:rPr>
                        <a:t>during</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convert to noun: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yesterday</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talk</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108" name="Shape 108"/>
          <p:cNvGraphicFramePr/>
          <p:nvPr/>
        </p:nvGraphicFramePr>
        <p:xfrm>
          <a:off x="389925" y="2459525"/>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593575">
                <a:tc gridSpan="6">
                  <a:txBody>
                    <a:bodyPr>
                      <a:noAutofit/>
                    </a:bodyPr>
                    <a:lstStyle/>
                    <a:p>
                      <a:pPr lvl="0" rtl="0" algn="ctr">
                        <a:spcBef>
                          <a:spcPts val="0"/>
                        </a:spcBef>
                        <a:buNone/>
                      </a:pPr>
                      <a:r>
                        <a:rPr b="1" lang="en" sz="3600">
                          <a:latin typeface="Georgia"/>
                          <a:ea typeface="Georgia"/>
                          <a:cs typeface="Georgia"/>
                          <a:sym typeface="Georgia"/>
                        </a:rPr>
                        <a:t>Time prepositions</a:t>
                      </a:r>
                    </a:p>
                  </a:txBody>
                  <a:tcPr marT="91425" marB="91425" marR="91425" marL="91425">
                    <a:solidFill>
                      <a:srgbClr val="FFD966"/>
                    </a:solidFill>
                  </a:tcPr>
                </a:tc>
                <a:tc hMerge="1"/>
                <a:tc hMerge="1"/>
                <a:tc hMerge="1"/>
                <a:tc hMerge="1"/>
                <a:tc hMerge="1"/>
              </a:tr>
              <a:tr h="823725">
                <a:tc gridSpan="6">
                  <a:txBody>
                    <a:bodyPr>
                      <a:noAutofit/>
                    </a:bodyPr>
                    <a:lstStyle/>
                    <a:p>
                      <a:pPr lvl="0" rtl="0" algn="ctr">
                        <a:spcBef>
                          <a:spcPts val="0"/>
                        </a:spcBef>
                        <a:buNone/>
                      </a:pPr>
                      <a:r>
                        <a:rPr lang="en">
                          <a:latin typeface="Georgia"/>
                          <a:ea typeface="Georgia"/>
                          <a:cs typeface="Georgia"/>
                          <a:sym typeface="Georgia"/>
                        </a:rPr>
                        <a:t>Time prepositions add additional meanings to the phrase:</a:t>
                      </a:r>
                    </a:p>
                    <a:p>
                      <a:pPr lvl="0" rtl="0" algn="ctr">
                        <a:spcBef>
                          <a:spcPts val="0"/>
                        </a:spcBef>
                        <a:buNone/>
                      </a:pPr>
                      <a:r>
                        <a:rPr b="1" lang="en">
                          <a:latin typeface="Georgia"/>
                          <a:ea typeface="Georgia"/>
                          <a:cs typeface="Georgia"/>
                          <a:sym typeface="Georgia"/>
                        </a:rPr>
                        <a:t>ca</a:t>
                      </a:r>
                      <a:r>
                        <a:rPr lang="en">
                          <a:latin typeface="Georgia"/>
                          <a:ea typeface="Georgia"/>
                          <a:cs typeface="Georgia"/>
                          <a:sym typeface="Georgia"/>
                        </a:rPr>
                        <a:t> = </a:t>
                      </a:r>
                      <a:r>
                        <a:rPr i="1" lang="en">
                          <a:latin typeface="Georgia"/>
                          <a:ea typeface="Georgia"/>
                          <a:cs typeface="Georgia"/>
                          <a:sym typeface="Georgia"/>
                        </a:rPr>
                        <a:t>during …</a:t>
                      </a:r>
                    </a:p>
                    <a:p>
                      <a:pPr lvl="0" rtl="0" algn="ctr">
                        <a:spcBef>
                          <a:spcPts val="0"/>
                        </a:spcBef>
                        <a:buNone/>
                      </a:pPr>
                      <a:r>
                        <a:rPr b="1" lang="en">
                          <a:solidFill>
                            <a:schemeClr val="dk1"/>
                          </a:solidFill>
                          <a:latin typeface="Georgia"/>
                          <a:ea typeface="Georgia"/>
                          <a:cs typeface="Georgia"/>
                          <a:sym typeface="Georgia"/>
                        </a:rPr>
                        <a:t>pu</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before … (in time)</a:t>
                      </a:r>
                    </a:p>
                    <a:p>
                      <a:pPr lvl="0" rtl="0" algn="ctr">
                        <a:spcBef>
                          <a:spcPts val="0"/>
                        </a:spcBef>
                        <a:buNone/>
                      </a:pPr>
                      <a:r>
                        <a:rPr b="1" lang="en">
                          <a:solidFill>
                            <a:schemeClr val="dk1"/>
                          </a:solidFill>
                          <a:latin typeface="Georgia"/>
                          <a:ea typeface="Georgia"/>
                          <a:cs typeface="Georgia"/>
                          <a:sym typeface="Georgia"/>
                        </a:rPr>
                        <a:t>ba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after … (in time)</a:t>
                      </a:r>
                    </a:p>
                    <a:p>
                      <a:pPr lvl="0" rtl="0" algn="ctr">
                        <a:spcBef>
                          <a:spcPts val="0"/>
                        </a:spcBef>
                        <a:buNone/>
                      </a:pPr>
                      <a:r>
                        <a:rPr lang="en">
                          <a:latin typeface="Georgia"/>
                          <a:ea typeface="Georgia"/>
                          <a:cs typeface="Georgia"/>
                          <a:sym typeface="Georgia"/>
                        </a:rPr>
                        <a:t>They are followed by a noun.</a:t>
                      </a:r>
                    </a:p>
                    <a:p>
                      <a:pPr lvl="0" rtl="0" algn="ctr">
                        <a:spcBef>
                          <a:spcPts val="0"/>
                        </a:spcBef>
                        <a:buNone/>
                      </a:pPr>
                      <a:r>
                        <a:t/>
                      </a:r>
                      <a:endParaRPr>
                        <a:latin typeface="Georgia"/>
                        <a:ea typeface="Georgia"/>
                        <a:cs typeface="Georgia"/>
                        <a:sym typeface="Georgia"/>
                      </a:endParaRPr>
                    </a:p>
                    <a:p>
                      <a:pPr lvl="0" rtl="0" algn="ctr">
                        <a:spcBef>
                          <a:spcPts val="0"/>
                        </a:spcBef>
                        <a:buNone/>
                      </a:pPr>
                      <a:r>
                        <a:rPr b="1" lang="en">
                          <a:latin typeface="Georgia"/>
                          <a:ea typeface="Georgia"/>
                          <a:cs typeface="Georgia"/>
                          <a:sym typeface="Georgia"/>
                        </a:rPr>
                        <a:t>ca lo prulamdei</a:t>
                      </a:r>
                      <a:r>
                        <a:rPr lang="en">
                          <a:latin typeface="Georgia"/>
                          <a:ea typeface="Georgia"/>
                          <a:cs typeface="Georgia"/>
                          <a:sym typeface="Georgia"/>
                        </a:rPr>
                        <a:t> = </a:t>
                      </a:r>
                      <a:r>
                        <a:rPr i="1" lang="en">
                          <a:latin typeface="Georgia"/>
                          <a:ea typeface="Georgia"/>
                          <a:cs typeface="Georgia"/>
                          <a:sym typeface="Georgia"/>
                        </a:rPr>
                        <a:t>Yesterday, during yesterday </a:t>
                      </a:r>
                    </a:p>
                  </a:txBody>
                  <a:tcPr marT="91425" marB="91425" marR="91425" marL="91425">
                    <a:solidFill>
                      <a:srgbClr val="FFD966"/>
                    </a:solidFill>
                  </a:tcPr>
                </a:tc>
                <a:tc hMerge="1"/>
                <a:tc hMerge="1"/>
                <a:tc hMerge="1"/>
                <a:tc hMerge="1"/>
                <a:tc hMerge="1"/>
              </a:tr>
            </a:tbl>
          </a:graphicData>
        </a:graphic>
      </p:graphicFrame>
      <p:graphicFrame>
        <p:nvGraphicFramePr>
          <p:cNvPr id="109" name="Shape 109"/>
          <p:cNvGraphicFramePr/>
          <p:nvPr/>
        </p:nvGraphicFramePr>
        <p:xfrm>
          <a:off x="389925" y="1426637"/>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gridSpan="7">
                  <a:txBody>
                    <a:bodyPr>
                      <a:noAutofit/>
                    </a:bodyPr>
                    <a:lstStyle/>
                    <a:p>
                      <a:pPr lvl="0" rtl="0" algn="ctr">
                        <a:spcBef>
                          <a:spcPts val="0"/>
                        </a:spcBef>
                        <a:buNone/>
                      </a:pPr>
                      <a:r>
                        <a:rPr b="1" lang="en" sz="2400">
                          <a:latin typeface="Georgia"/>
                          <a:ea typeface="Georgia"/>
                          <a:cs typeface="Georgia"/>
                          <a:sym typeface="Georgia"/>
                        </a:rPr>
                        <a:t>ca lo prulamdei mi tavla 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hMerge="1"/>
                <a:tc hMerge="1"/>
                <a:tc hMerge="1"/>
                <a:tc hMerge="1"/>
                <a:tc hMerge="1"/>
              </a:tr>
              <a:tr h="381000">
                <a:tc gridSpan="7">
                  <a:txBody>
                    <a:bodyPr>
                      <a:noAutofit/>
                    </a:bodyPr>
                    <a:lstStyle/>
                    <a:p>
                      <a:pPr lvl="0" rtl="0" algn="ctr">
                        <a:spcBef>
                          <a:spcPts val="0"/>
                        </a:spcBef>
                        <a:buNone/>
                      </a:pPr>
                      <a:r>
                        <a:rPr lang="en">
                          <a:latin typeface="Georgia"/>
                          <a:ea typeface="Georgia"/>
                          <a:cs typeface="Georgia"/>
                          <a:sym typeface="Georgia"/>
                        </a:rPr>
                        <a:t>Yesterday I was talking to 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3" name="Shape 113"/>
        <p:cNvGrpSpPr/>
        <p:nvPr/>
      </p:nvGrpSpPr>
      <p:grpSpPr>
        <a:xfrm>
          <a:off x="0" y="0"/>
          <a:ext cx="0" cy="0"/>
          <a:chOff x="0" y="0"/>
          <a:chExt cx="0" cy="0"/>
        </a:xfrm>
      </p:grpSpPr>
      <p:graphicFrame>
        <p:nvGraphicFramePr>
          <p:cNvPr id="114" name="Shape 114"/>
          <p:cNvGraphicFramePr/>
          <p:nvPr/>
        </p:nvGraphicFramePr>
        <p:xfrm>
          <a:off x="395987" y="184200"/>
          <a:ext cx="3000000" cy="3000000"/>
        </p:xfrm>
        <a:graphic>
          <a:graphicData uri="http://schemas.openxmlformats.org/drawingml/2006/table">
            <a:tbl>
              <a:tblPr>
                <a:noFill/>
                <a:tableStyleId>{45A32ED0-A8B8-41B2-BC8E-FA417A5E6CBD}</a:tableStyleId>
              </a:tblPr>
              <a:tblGrid>
                <a:gridCol w="1392000"/>
                <a:gridCol w="1129200"/>
                <a:gridCol w="1917625"/>
                <a:gridCol w="1129175"/>
                <a:gridCol w="1392000"/>
                <a:gridCol w="1392000"/>
              </a:tblGrid>
              <a:tr h="381000">
                <a:tc>
                  <a:txBody>
                    <a:bodyPr>
                      <a:noAutofit/>
                    </a:bodyPr>
                    <a:lstStyle/>
                    <a:p>
                      <a:pPr lvl="0" rtl="0" algn="ctr">
                        <a:spcBef>
                          <a:spcPts val="0"/>
                        </a:spcBef>
                        <a:buNone/>
                      </a:pPr>
                      <a:r>
                        <a:rPr b="1" lang="en" sz="2400">
                          <a:latin typeface="Georgia"/>
                          <a:ea typeface="Georgia"/>
                          <a:cs typeface="Georgia"/>
                          <a:sym typeface="Georgia"/>
                        </a:rPr>
                        <a:t>ca</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prulamdei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tavla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81000">
                <a:tc>
                  <a:txBody>
                    <a:bodyPr>
                      <a:noAutofit/>
                    </a:bodyPr>
                    <a:lstStyle/>
                    <a:p>
                      <a:pPr lvl="0" rtl="0" algn="ctr">
                        <a:spcBef>
                          <a:spcPts val="0"/>
                        </a:spcBef>
                        <a:buNone/>
                      </a:pPr>
                      <a:r>
                        <a:rPr lang="en">
                          <a:latin typeface="Georgia"/>
                          <a:ea typeface="Georgia"/>
                          <a:cs typeface="Georgia"/>
                          <a:sym typeface="Georgia"/>
                        </a:rPr>
                        <a:t>during</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convert to noun: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yesterday</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talk</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115" name="Shape 115"/>
          <p:cNvGraphicFramePr/>
          <p:nvPr/>
        </p:nvGraphicFramePr>
        <p:xfrm>
          <a:off x="389925" y="2459525"/>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593575">
                <a:tc gridSpan="6">
                  <a:txBody>
                    <a:bodyPr>
                      <a:noAutofit/>
                    </a:bodyPr>
                    <a:lstStyle/>
                    <a:p>
                      <a:pPr lvl="0" rtl="0" algn="ctr">
                        <a:spcBef>
                          <a:spcPts val="0"/>
                        </a:spcBef>
                        <a:buNone/>
                      </a:pPr>
                      <a:r>
                        <a:rPr b="1" lang="en" sz="3600">
                          <a:latin typeface="Georgia"/>
                          <a:ea typeface="Georgia"/>
                          <a:cs typeface="Georgia"/>
                          <a:sym typeface="Georgia"/>
                        </a:rPr>
                        <a:t>Yesterday, today, tomorrow</a:t>
                      </a:r>
                    </a:p>
                  </a:txBody>
                  <a:tcPr marT="91425" marB="91425" marR="91425" marL="91425">
                    <a:solidFill>
                      <a:srgbClr val="FFD966"/>
                    </a:solidFill>
                  </a:tcPr>
                </a:tc>
                <a:tc hMerge="1"/>
                <a:tc hMerge="1"/>
                <a:tc hMerge="1"/>
                <a:tc hMerge="1"/>
                <a:tc hMerge="1"/>
              </a:tr>
              <a:tr h="823725">
                <a:tc gridSpan="6">
                  <a:txBody>
                    <a:bodyPr>
                      <a:noAutofit/>
                    </a:bodyPr>
                    <a:lstStyle/>
                    <a:p>
                      <a:pPr lvl="0" rtl="0" algn="ctr">
                        <a:spcBef>
                          <a:spcPts val="0"/>
                        </a:spcBef>
                        <a:buNone/>
                      </a:pPr>
                      <a:r>
                        <a:rPr b="1" lang="en">
                          <a:latin typeface="Georgia"/>
                          <a:ea typeface="Georgia"/>
                          <a:cs typeface="Georgia"/>
                          <a:sym typeface="Georgia"/>
                        </a:rPr>
                        <a:t>ca lo prulamdei</a:t>
                      </a:r>
                      <a:r>
                        <a:rPr lang="en">
                          <a:latin typeface="Georgia"/>
                          <a:ea typeface="Georgia"/>
                          <a:cs typeface="Georgia"/>
                          <a:sym typeface="Georgia"/>
                        </a:rPr>
                        <a:t> = </a:t>
                      </a:r>
                      <a:r>
                        <a:rPr i="1" lang="en">
                          <a:latin typeface="Georgia"/>
                          <a:ea typeface="Georgia"/>
                          <a:cs typeface="Georgia"/>
                          <a:sym typeface="Georgia"/>
                        </a:rPr>
                        <a:t>Yesterday, during yesterday </a:t>
                      </a:r>
                    </a:p>
                    <a:p>
                      <a:pPr lvl="0" rtl="0" algn="ctr">
                        <a:spcBef>
                          <a:spcPts val="0"/>
                        </a:spcBef>
                        <a:buClr>
                          <a:schemeClr val="dk1"/>
                        </a:buClr>
                        <a:buSzPct val="78571"/>
                        <a:buFont typeface="Arial"/>
                        <a:buNone/>
                      </a:pPr>
                      <a:r>
                        <a:rPr b="1" lang="en">
                          <a:solidFill>
                            <a:schemeClr val="dk1"/>
                          </a:solidFill>
                          <a:latin typeface="Georgia"/>
                          <a:ea typeface="Georgia"/>
                          <a:cs typeface="Georgia"/>
                          <a:sym typeface="Georgia"/>
                        </a:rPr>
                        <a:t>cabdei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occur</a:t>
                      </a:r>
                      <a:r>
                        <a:rPr lang="en">
                          <a:solidFill>
                            <a:schemeClr val="dk1"/>
                          </a:solidFill>
                          <a:latin typeface="Georgia"/>
                          <a:ea typeface="Georgia"/>
                          <a:cs typeface="Georgia"/>
                          <a:sym typeface="Georgia"/>
                        </a:rPr>
                        <a:t> </a:t>
                      </a:r>
                      <a:r>
                        <a:rPr i="1" lang="en">
                          <a:solidFill>
                            <a:schemeClr val="dk1"/>
                          </a:solidFill>
                          <a:latin typeface="Georgia"/>
                          <a:ea typeface="Georgia"/>
                          <a:cs typeface="Georgia"/>
                          <a:sym typeface="Georgia"/>
                        </a:rPr>
                        <a:t>today</a:t>
                      </a:r>
                    </a:p>
                    <a:p>
                      <a:pPr lvl="0" rtl="0" algn="ctr">
                        <a:spcBef>
                          <a:spcPts val="0"/>
                        </a:spcBef>
                        <a:buClr>
                          <a:schemeClr val="dk1"/>
                        </a:buClr>
                        <a:buSzPct val="78571"/>
                        <a:buFont typeface="Arial"/>
                        <a:buNone/>
                      </a:pPr>
                      <a:r>
                        <a:rPr b="1" lang="en">
                          <a:solidFill>
                            <a:schemeClr val="dk1"/>
                          </a:solidFill>
                          <a:latin typeface="Georgia"/>
                          <a:ea typeface="Georgia"/>
                          <a:cs typeface="Georgia"/>
                          <a:sym typeface="Georgia"/>
                        </a:rPr>
                        <a:t>ca lo cabdei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Today, during this day</a:t>
                      </a:r>
                    </a:p>
                    <a:p>
                      <a:pPr lvl="0" rtl="0" algn="ctr">
                        <a:spcBef>
                          <a:spcPts val="0"/>
                        </a:spcBef>
                        <a:buClr>
                          <a:schemeClr val="dk1"/>
                        </a:buClr>
                        <a:buSzPct val="78571"/>
                        <a:buFont typeface="Arial"/>
                        <a:buNone/>
                      </a:pPr>
                      <a:r>
                        <a:rPr b="1" lang="en">
                          <a:solidFill>
                            <a:schemeClr val="dk1"/>
                          </a:solidFill>
                          <a:latin typeface="Georgia"/>
                          <a:ea typeface="Georgia"/>
                          <a:cs typeface="Georgia"/>
                          <a:sym typeface="Georgia"/>
                        </a:rPr>
                        <a:t>bavlamdei </a:t>
                      </a:r>
                      <a:r>
                        <a:rPr lang="en">
                          <a:solidFill>
                            <a:schemeClr val="dk1"/>
                          </a:solidFill>
                          <a:latin typeface="Georgia"/>
                          <a:ea typeface="Georgia"/>
                          <a:cs typeface="Georgia"/>
                          <a:sym typeface="Georgia"/>
                        </a:rPr>
                        <a:t>= </a:t>
                      </a:r>
                      <a:r>
                        <a:rPr i="1" lang="en">
                          <a:solidFill>
                            <a:schemeClr val="dk1"/>
                          </a:solidFill>
                          <a:latin typeface="Georgia"/>
                          <a:ea typeface="Georgia"/>
                          <a:cs typeface="Georgia"/>
                          <a:sym typeface="Georgia"/>
                        </a:rPr>
                        <a:t>occur tomorrow</a:t>
                      </a:r>
                    </a:p>
                    <a:p>
                      <a:pPr lvl="0" rtl="0" algn="ctr">
                        <a:spcBef>
                          <a:spcPts val="0"/>
                        </a:spcBef>
                        <a:buClr>
                          <a:schemeClr val="dk1"/>
                        </a:buClr>
                        <a:buSzPct val="78571"/>
                        <a:buFont typeface="Arial"/>
                        <a:buNone/>
                      </a:pPr>
                      <a:r>
                        <a:rPr b="1" lang="en">
                          <a:solidFill>
                            <a:schemeClr val="dk1"/>
                          </a:solidFill>
                          <a:latin typeface="Georgia"/>
                          <a:ea typeface="Georgia"/>
                          <a:cs typeface="Georgia"/>
                          <a:sym typeface="Georgia"/>
                        </a:rPr>
                        <a:t>ca lo bavlamdei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Tomorrow, the next day</a:t>
                      </a:r>
                    </a:p>
                    <a:p>
                      <a:pPr lvl="0" rtl="0" algn="ctr">
                        <a:spcBef>
                          <a:spcPts val="0"/>
                        </a:spcBef>
                        <a:buNone/>
                      </a:pPr>
                      <a:r>
                        <a:t/>
                      </a:r>
                      <a:endParaRPr i="1">
                        <a:latin typeface="Georgia"/>
                        <a:ea typeface="Georgia"/>
                        <a:cs typeface="Georgia"/>
                        <a:sym typeface="Georgia"/>
                      </a:endParaRPr>
                    </a:p>
                  </a:txBody>
                  <a:tcPr marT="91425" marB="91425" marR="91425" marL="91425">
                    <a:solidFill>
                      <a:srgbClr val="FFD966"/>
                    </a:solidFill>
                  </a:tcPr>
                </a:tc>
                <a:tc hMerge="1"/>
                <a:tc hMerge="1"/>
                <a:tc hMerge="1"/>
                <a:tc hMerge="1"/>
                <a:tc hMerge="1"/>
              </a:tr>
            </a:tbl>
          </a:graphicData>
        </a:graphic>
      </p:graphicFrame>
      <p:graphicFrame>
        <p:nvGraphicFramePr>
          <p:cNvPr id="116" name="Shape 116"/>
          <p:cNvGraphicFramePr/>
          <p:nvPr/>
        </p:nvGraphicFramePr>
        <p:xfrm>
          <a:off x="389925" y="1426637"/>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gridSpan="7">
                  <a:txBody>
                    <a:bodyPr>
                      <a:noAutofit/>
                    </a:bodyPr>
                    <a:lstStyle/>
                    <a:p>
                      <a:pPr lvl="0" rtl="0" algn="ctr">
                        <a:spcBef>
                          <a:spcPts val="0"/>
                        </a:spcBef>
                        <a:buNone/>
                      </a:pPr>
                      <a:r>
                        <a:rPr b="1" lang="en" sz="2400">
                          <a:latin typeface="Georgia"/>
                          <a:ea typeface="Georgia"/>
                          <a:cs typeface="Georgia"/>
                          <a:sym typeface="Georgia"/>
                        </a:rPr>
                        <a:t>ca lo prulamdei mi tavla 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hMerge="1"/>
                <a:tc hMerge="1"/>
                <a:tc hMerge="1"/>
                <a:tc hMerge="1"/>
                <a:tc hMerge="1"/>
              </a:tr>
              <a:tr h="381000">
                <a:tc gridSpan="7">
                  <a:txBody>
                    <a:bodyPr>
                      <a:noAutofit/>
                    </a:bodyPr>
                    <a:lstStyle/>
                    <a:p>
                      <a:pPr lvl="0" rtl="0" algn="ctr">
                        <a:spcBef>
                          <a:spcPts val="0"/>
                        </a:spcBef>
                        <a:buNone/>
                      </a:pPr>
                      <a:r>
                        <a:rPr lang="en">
                          <a:latin typeface="Georgia"/>
                          <a:ea typeface="Georgia"/>
                          <a:cs typeface="Georgia"/>
                          <a:sym typeface="Georgia"/>
                        </a:rPr>
                        <a:t>Yesterday I was talking to 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graphicFrame>
        <p:nvGraphicFramePr>
          <p:cNvPr id="121" name="Shape 121"/>
          <p:cNvGraphicFramePr/>
          <p:nvPr/>
        </p:nvGraphicFramePr>
        <p:xfrm>
          <a:off x="389925" y="2459525"/>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593575">
                <a:tc gridSpan="6">
                  <a:txBody>
                    <a:bodyPr>
                      <a:noAutofit/>
                    </a:bodyPr>
                    <a:lstStyle/>
                    <a:p>
                      <a:pPr lvl="0" rtl="0" algn="ctr">
                        <a:spcBef>
                          <a:spcPts val="0"/>
                        </a:spcBef>
                        <a:buNone/>
                      </a:pPr>
                      <a:r>
                        <a:rPr b="1" lang="en" sz="3600">
                          <a:latin typeface="Georgia"/>
                          <a:ea typeface="Georgia"/>
                          <a:cs typeface="Georgia"/>
                          <a:sym typeface="Georgia"/>
                        </a:rPr>
                        <a:t>Prepositions and tenses</a:t>
                      </a:r>
                    </a:p>
                  </a:txBody>
                  <a:tcPr marT="91425" marB="91425" marR="91425" marL="91425">
                    <a:solidFill>
                      <a:srgbClr val="FFD966"/>
                    </a:solidFill>
                  </a:tcPr>
                </a:tc>
                <a:tc hMerge="1"/>
                <a:tc hMerge="1"/>
                <a:tc hMerge="1"/>
                <a:tc hMerge="1"/>
                <a:tc hMerge="1"/>
              </a:tr>
              <a:tr h="823725">
                <a:tc gridSpan="6">
                  <a:txBody>
                    <a:bodyPr>
                      <a:noAutofit/>
                    </a:bodyPr>
                    <a:lstStyle/>
                    <a:p>
                      <a:pPr lvl="0" rtl="0" algn="ctr">
                        <a:spcBef>
                          <a:spcPts val="0"/>
                        </a:spcBef>
                        <a:buNone/>
                      </a:pPr>
                      <a:r>
                        <a:rPr lang="en">
                          <a:latin typeface="Georgia"/>
                          <a:ea typeface="Georgia"/>
                          <a:cs typeface="Georgia"/>
                          <a:sym typeface="Georgia"/>
                        </a:rPr>
                        <a:t>Without a noun after them time prepositions immediately turn into tenses!</a:t>
                      </a:r>
                    </a:p>
                    <a:p>
                      <a:pPr lvl="0" rtl="0" algn="ctr">
                        <a:spcBef>
                          <a:spcPts val="0"/>
                        </a:spcBef>
                        <a:buNone/>
                      </a:pPr>
                      <a:r>
                        <a:rPr b="1" lang="en">
                          <a:latin typeface="Georgia"/>
                          <a:ea typeface="Georgia"/>
                          <a:cs typeface="Georgia"/>
                          <a:sym typeface="Georgia"/>
                        </a:rPr>
                        <a:t>ca</a:t>
                      </a:r>
                      <a:r>
                        <a:rPr lang="en">
                          <a:latin typeface="Georgia"/>
                          <a:ea typeface="Georgia"/>
                          <a:cs typeface="Georgia"/>
                          <a:sym typeface="Georgia"/>
                        </a:rPr>
                        <a:t> without a noun denotes present tense.</a:t>
                      </a:r>
                    </a:p>
                    <a:p>
                      <a:pPr lvl="0" rtl="0" algn="ctr">
                        <a:spcBef>
                          <a:spcPts val="0"/>
                        </a:spcBef>
                        <a:buNone/>
                      </a:pPr>
                      <a:r>
                        <a:rPr b="1" lang="en">
                          <a:solidFill>
                            <a:schemeClr val="dk1"/>
                          </a:solidFill>
                          <a:latin typeface="Georgia"/>
                          <a:ea typeface="Georgia"/>
                          <a:cs typeface="Georgia"/>
                          <a:sym typeface="Georgia"/>
                        </a:rPr>
                        <a:t>pu</a:t>
                      </a:r>
                      <a:r>
                        <a:rPr lang="en">
                          <a:solidFill>
                            <a:schemeClr val="dk1"/>
                          </a:solidFill>
                          <a:latin typeface="Georgia"/>
                          <a:ea typeface="Georgia"/>
                          <a:cs typeface="Georgia"/>
                          <a:sym typeface="Georgia"/>
                        </a:rPr>
                        <a:t> without a noun denotes past tense.</a:t>
                      </a:r>
                    </a:p>
                    <a:p>
                      <a:pPr lvl="0" rtl="0" algn="ctr">
                        <a:spcBef>
                          <a:spcPts val="0"/>
                        </a:spcBef>
                        <a:buNone/>
                      </a:pPr>
                      <a:r>
                        <a:rPr b="1" lang="en">
                          <a:solidFill>
                            <a:schemeClr val="dk1"/>
                          </a:solidFill>
                          <a:latin typeface="Georgia"/>
                          <a:ea typeface="Georgia"/>
                          <a:cs typeface="Georgia"/>
                          <a:sym typeface="Georgia"/>
                        </a:rPr>
                        <a:t>ba</a:t>
                      </a:r>
                      <a:r>
                        <a:rPr lang="en">
                          <a:solidFill>
                            <a:schemeClr val="dk1"/>
                          </a:solidFill>
                          <a:latin typeface="Georgia"/>
                          <a:ea typeface="Georgia"/>
                          <a:cs typeface="Georgia"/>
                          <a:sym typeface="Georgia"/>
                        </a:rPr>
                        <a:t> without a noun denotes future tense.</a:t>
                      </a:r>
                    </a:p>
                    <a:p>
                      <a:pPr lvl="0" rtl="0" algn="ctr">
                        <a:spcBef>
                          <a:spcPts val="0"/>
                        </a:spcBef>
                        <a:buNone/>
                      </a:pPr>
                      <a:r>
                        <a:rPr b="1" lang="en">
                          <a:latin typeface="Georgia"/>
                          <a:ea typeface="Georgia"/>
                          <a:cs typeface="Georgia"/>
                          <a:sym typeface="Georgia"/>
                        </a:rPr>
                        <a:t>mi ca viska do</a:t>
                      </a:r>
                      <a:r>
                        <a:rPr lang="en">
                          <a:latin typeface="Georgia"/>
                          <a:ea typeface="Georgia"/>
                          <a:cs typeface="Georgia"/>
                          <a:sym typeface="Georgia"/>
                        </a:rPr>
                        <a:t> = </a:t>
                      </a:r>
                      <a:r>
                        <a:rPr i="1" lang="en">
                          <a:latin typeface="Georgia"/>
                          <a:ea typeface="Georgia"/>
                          <a:cs typeface="Georgia"/>
                          <a:sym typeface="Georgia"/>
                        </a:rPr>
                        <a:t>I see you.</a:t>
                      </a:r>
                    </a:p>
                    <a:p>
                      <a:pPr lvl="0" rtl="0" algn="ctr">
                        <a:spcBef>
                          <a:spcPts val="0"/>
                        </a:spcBef>
                        <a:buNone/>
                      </a:pPr>
                      <a:r>
                        <a:rPr b="1" lang="en">
                          <a:solidFill>
                            <a:schemeClr val="dk1"/>
                          </a:solidFill>
                          <a:latin typeface="Georgia"/>
                          <a:ea typeface="Georgia"/>
                          <a:cs typeface="Georgia"/>
                          <a:sym typeface="Georgia"/>
                        </a:rPr>
                        <a:t>mi ba rinsa do</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I will greet you.</a:t>
                      </a:r>
                    </a:p>
                    <a:p>
                      <a:pPr lvl="0" rtl="0" algn="ctr">
                        <a:spcBef>
                          <a:spcPts val="0"/>
                        </a:spcBef>
                        <a:buNone/>
                      </a:pPr>
                      <a:r>
                        <a:rPr b="1" lang="en">
                          <a:solidFill>
                            <a:schemeClr val="dk1"/>
                          </a:solidFill>
                          <a:latin typeface="Georgia"/>
                          <a:ea typeface="Georgia"/>
                          <a:cs typeface="Georgia"/>
                          <a:sym typeface="Georgia"/>
                        </a:rPr>
                        <a:t>mi pu prami do</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I loved you.</a:t>
                      </a:r>
                    </a:p>
                  </a:txBody>
                  <a:tcPr marT="91425" marB="91425" marR="91425" marL="91425">
                    <a:solidFill>
                      <a:srgbClr val="FFD966"/>
                    </a:solidFill>
                  </a:tcPr>
                </a:tc>
                <a:tc hMerge="1"/>
                <a:tc hMerge="1"/>
                <a:tc hMerge="1"/>
                <a:tc hMerge="1"/>
                <a:tc hMerge="1"/>
              </a:tr>
            </a:tbl>
          </a:graphicData>
        </a:graphic>
      </p:graphicFrame>
      <p:graphicFrame>
        <p:nvGraphicFramePr>
          <p:cNvPr id="122" name="Shape 122"/>
          <p:cNvGraphicFramePr/>
          <p:nvPr/>
        </p:nvGraphicFramePr>
        <p:xfrm>
          <a:off x="395987" y="184200"/>
          <a:ext cx="3000000" cy="3000000"/>
        </p:xfrm>
        <a:graphic>
          <a:graphicData uri="http://schemas.openxmlformats.org/drawingml/2006/table">
            <a:tbl>
              <a:tblPr>
                <a:noFill/>
                <a:tableStyleId>{45A32ED0-A8B8-41B2-BC8E-FA417A5E6CBD}</a:tableStyleId>
              </a:tblPr>
              <a:tblGrid>
                <a:gridCol w="1392000"/>
                <a:gridCol w="1129200"/>
                <a:gridCol w="1917625"/>
                <a:gridCol w="1129175"/>
                <a:gridCol w="1392000"/>
                <a:gridCol w="1392000"/>
              </a:tblGrid>
              <a:tr h="381000">
                <a:tc>
                  <a:txBody>
                    <a:bodyPr>
                      <a:noAutofit/>
                    </a:bodyPr>
                    <a:lstStyle/>
                    <a:p>
                      <a:pPr lvl="0" rtl="0" algn="ctr">
                        <a:spcBef>
                          <a:spcPts val="0"/>
                        </a:spcBef>
                        <a:buNone/>
                      </a:pPr>
                      <a:r>
                        <a:rPr b="1" lang="en" sz="2400">
                          <a:latin typeface="Georgia"/>
                          <a:ea typeface="Georgia"/>
                          <a:cs typeface="Georgia"/>
                          <a:sym typeface="Georgia"/>
                        </a:rPr>
                        <a:t>ca</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prulamdei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tavla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81000">
                <a:tc>
                  <a:txBody>
                    <a:bodyPr>
                      <a:noAutofit/>
                    </a:bodyPr>
                    <a:lstStyle/>
                    <a:p>
                      <a:pPr lvl="0" rtl="0" algn="ctr">
                        <a:spcBef>
                          <a:spcPts val="0"/>
                        </a:spcBef>
                        <a:buNone/>
                      </a:pPr>
                      <a:r>
                        <a:rPr lang="en">
                          <a:latin typeface="Georgia"/>
                          <a:ea typeface="Georgia"/>
                          <a:cs typeface="Georgia"/>
                          <a:sym typeface="Georgia"/>
                        </a:rPr>
                        <a:t>during</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convert to noun: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yesterday</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talk</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123" name="Shape 123"/>
          <p:cNvGraphicFramePr/>
          <p:nvPr/>
        </p:nvGraphicFramePr>
        <p:xfrm>
          <a:off x="389925" y="1426637"/>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gridSpan="7">
                  <a:txBody>
                    <a:bodyPr>
                      <a:noAutofit/>
                    </a:bodyPr>
                    <a:lstStyle/>
                    <a:p>
                      <a:pPr lvl="0" rtl="0" algn="ctr">
                        <a:spcBef>
                          <a:spcPts val="0"/>
                        </a:spcBef>
                        <a:buNone/>
                      </a:pPr>
                      <a:r>
                        <a:rPr b="1" lang="en" sz="2400">
                          <a:latin typeface="Georgia"/>
                          <a:ea typeface="Georgia"/>
                          <a:cs typeface="Georgia"/>
                          <a:sym typeface="Georgia"/>
                        </a:rPr>
                        <a:t>ca lo prulamdei mi tavla 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hMerge="1"/>
                <a:tc hMerge="1"/>
                <a:tc hMerge="1"/>
                <a:tc hMerge="1"/>
                <a:tc hMerge="1"/>
              </a:tr>
              <a:tr h="381000">
                <a:tc gridSpan="7">
                  <a:txBody>
                    <a:bodyPr>
                      <a:noAutofit/>
                    </a:bodyPr>
                    <a:lstStyle/>
                    <a:p>
                      <a:pPr lvl="0" rtl="0" algn="ctr">
                        <a:spcBef>
                          <a:spcPts val="0"/>
                        </a:spcBef>
                        <a:buNone/>
                      </a:pPr>
                      <a:r>
                        <a:rPr lang="en">
                          <a:latin typeface="Georgia"/>
                          <a:ea typeface="Georgia"/>
                          <a:cs typeface="Georgia"/>
                          <a:sym typeface="Georgia"/>
                        </a:rPr>
                        <a:t>Yesterday I talked to 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7" name="Shape 127"/>
        <p:cNvGrpSpPr/>
        <p:nvPr/>
      </p:nvGrpSpPr>
      <p:grpSpPr>
        <a:xfrm>
          <a:off x="0" y="0"/>
          <a:ext cx="0" cy="0"/>
          <a:chOff x="0" y="0"/>
          <a:chExt cx="0" cy="0"/>
        </a:xfrm>
      </p:grpSpPr>
      <p:graphicFrame>
        <p:nvGraphicFramePr>
          <p:cNvPr id="128" name="Shape 128"/>
          <p:cNvGraphicFramePr/>
          <p:nvPr/>
        </p:nvGraphicFramePr>
        <p:xfrm>
          <a:off x="389925" y="2459525"/>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593575">
                <a:tc gridSpan="6">
                  <a:txBody>
                    <a:bodyPr>
                      <a:noAutofit/>
                    </a:bodyPr>
                    <a:lstStyle/>
                    <a:p>
                      <a:pPr lvl="0" rtl="0" algn="ctr">
                        <a:spcBef>
                          <a:spcPts val="0"/>
                        </a:spcBef>
                        <a:buNone/>
                      </a:pPr>
                      <a:r>
                        <a:rPr b="1" lang="en" sz="3600">
                          <a:latin typeface="Georgia"/>
                          <a:ea typeface="Georgia"/>
                          <a:cs typeface="Georgia"/>
                          <a:sym typeface="Georgia"/>
                        </a:rPr>
                        <a:t>Conjunctions</a:t>
                      </a:r>
                    </a:p>
                  </a:txBody>
                  <a:tcPr marT="91425" marB="91425" marR="91425" marL="91425">
                    <a:solidFill>
                      <a:srgbClr val="FFD966"/>
                    </a:solidFill>
                  </a:tcPr>
                </a:tc>
                <a:tc hMerge="1"/>
                <a:tc hMerge="1"/>
                <a:tc hMerge="1"/>
                <a:tc hMerge="1"/>
                <a:tc hMerge="1"/>
              </a:tr>
              <a:tr h="823725">
                <a:tc gridSpan="6">
                  <a:txBody>
                    <a:bodyPr>
                      <a:noAutofit/>
                    </a:bodyPr>
                    <a:lstStyle/>
                    <a:p>
                      <a:pPr lvl="0" rtl="0" algn="ctr">
                        <a:spcBef>
                          <a:spcPts val="0"/>
                        </a:spcBef>
                        <a:buNone/>
                      </a:pPr>
                      <a:r>
                        <a:rPr lang="en">
                          <a:latin typeface="Georgia"/>
                          <a:ea typeface="Georgia"/>
                          <a:cs typeface="Georgia"/>
                          <a:sym typeface="Georgia"/>
                        </a:rPr>
                        <a:t>Conjunctions connect nouns:</a:t>
                      </a:r>
                    </a:p>
                    <a:p>
                      <a:pPr lvl="0" rtl="0" algn="ctr">
                        <a:spcBef>
                          <a:spcPts val="0"/>
                        </a:spcBef>
                        <a:buNone/>
                      </a:pPr>
                      <a:r>
                        <a:rPr b="1" lang="en">
                          <a:latin typeface="Georgia"/>
                          <a:ea typeface="Georgia"/>
                          <a:cs typeface="Georgia"/>
                          <a:sym typeface="Georgia"/>
                        </a:rPr>
                        <a:t>e</a:t>
                      </a:r>
                      <a:r>
                        <a:rPr lang="en">
                          <a:latin typeface="Georgia"/>
                          <a:ea typeface="Georgia"/>
                          <a:cs typeface="Georgia"/>
                          <a:sym typeface="Georgia"/>
                        </a:rPr>
                        <a:t> - </a:t>
                      </a:r>
                      <a:r>
                        <a:rPr i="1" lang="en">
                          <a:latin typeface="Georgia"/>
                          <a:ea typeface="Georgia"/>
                          <a:cs typeface="Georgia"/>
                          <a:sym typeface="Georgia"/>
                        </a:rPr>
                        <a:t>and.</a:t>
                      </a:r>
                    </a:p>
                    <a:p>
                      <a:pPr lvl="0" rtl="0" algn="ctr">
                        <a:spcBef>
                          <a:spcPts val="0"/>
                        </a:spcBef>
                        <a:buNone/>
                      </a:pPr>
                      <a:r>
                        <a:rPr b="1" lang="en">
                          <a:latin typeface="Georgia"/>
                          <a:ea typeface="Georgia"/>
                          <a:cs typeface="Georgia"/>
                          <a:sym typeface="Georgia"/>
                        </a:rPr>
                        <a:t>a</a:t>
                      </a:r>
                      <a:r>
                        <a:rPr lang="en">
                          <a:latin typeface="Georgia"/>
                          <a:ea typeface="Georgia"/>
                          <a:cs typeface="Georgia"/>
                          <a:sym typeface="Georgia"/>
                        </a:rPr>
                        <a:t> - </a:t>
                      </a:r>
                      <a:r>
                        <a:rPr i="1" lang="en">
                          <a:latin typeface="Georgia"/>
                          <a:ea typeface="Georgia"/>
                          <a:cs typeface="Georgia"/>
                          <a:sym typeface="Georgia"/>
                        </a:rPr>
                        <a:t>or.</a:t>
                      </a:r>
                    </a:p>
                    <a:p>
                      <a:pPr lvl="0" rtl="0" algn="ctr">
                        <a:spcBef>
                          <a:spcPts val="0"/>
                        </a:spcBef>
                        <a:buNone/>
                      </a:pPr>
                      <a:r>
                        <a:rPr b="1" lang="en">
                          <a:latin typeface="Georgia"/>
                          <a:ea typeface="Georgia"/>
                          <a:cs typeface="Georgia"/>
                          <a:sym typeface="Georgia"/>
                        </a:rPr>
                        <a:t>onai</a:t>
                      </a:r>
                      <a:r>
                        <a:rPr lang="en">
                          <a:latin typeface="Georgia"/>
                          <a:ea typeface="Georgia"/>
                          <a:cs typeface="Georgia"/>
                          <a:sym typeface="Georgia"/>
                        </a:rPr>
                        <a:t> - </a:t>
                      </a:r>
                      <a:r>
                        <a:rPr i="1" lang="en">
                          <a:latin typeface="Georgia"/>
                          <a:ea typeface="Georgia"/>
                          <a:cs typeface="Georgia"/>
                          <a:sym typeface="Georgia"/>
                        </a:rPr>
                        <a:t>either … or … (not both).</a:t>
                      </a:r>
                    </a:p>
                    <a:p>
                      <a:pPr lvl="0" rtl="0" algn="ctr">
                        <a:spcBef>
                          <a:spcPts val="0"/>
                        </a:spcBef>
                        <a:buNone/>
                      </a:pPr>
                      <a:r>
                        <a:rPr b="1" lang="en">
                          <a:latin typeface="Georgia"/>
                          <a:ea typeface="Georgia"/>
                          <a:cs typeface="Georgia"/>
                          <a:sym typeface="Georgia"/>
                        </a:rPr>
                        <a:t>lo skina e lo xrula</a:t>
                      </a:r>
                      <a:r>
                        <a:rPr lang="en">
                          <a:latin typeface="Georgia"/>
                          <a:ea typeface="Georgia"/>
                          <a:cs typeface="Georgia"/>
                          <a:sym typeface="Georgia"/>
                        </a:rPr>
                        <a:t> - </a:t>
                      </a:r>
                      <a:r>
                        <a:rPr i="1" lang="en">
                          <a:latin typeface="Georgia"/>
                          <a:ea typeface="Georgia"/>
                          <a:cs typeface="Georgia"/>
                          <a:sym typeface="Georgia"/>
                        </a:rPr>
                        <a:t>movies and flowers (number not specified).</a:t>
                      </a:r>
                    </a:p>
                    <a:p>
                      <a:pPr lvl="0" rtl="0" algn="ctr">
                        <a:spcBef>
                          <a:spcPts val="0"/>
                        </a:spcBef>
                        <a:buNone/>
                      </a:pPr>
                      <a:r>
                        <a:rPr b="1" lang="en">
                          <a:solidFill>
                            <a:schemeClr val="dk1"/>
                          </a:solidFill>
                          <a:latin typeface="Georgia"/>
                          <a:ea typeface="Georgia"/>
                          <a:cs typeface="Georgia"/>
                          <a:sym typeface="Georgia"/>
                        </a:rPr>
                        <a:t>lo pa skina e lo xrula</a:t>
                      </a:r>
                      <a:r>
                        <a:rPr lang="en">
                          <a:solidFill>
                            <a:schemeClr val="dk1"/>
                          </a:solidFill>
                          <a:latin typeface="Georgia"/>
                          <a:ea typeface="Georgia"/>
                          <a:cs typeface="Georgia"/>
                          <a:sym typeface="Georgia"/>
                        </a:rPr>
                        <a:t> - a </a:t>
                      </a:r>
                      <a:r>
                        <a:rPr i="1" lang="en">
                          <a:solidFill>
                            <a:schemeClr val="dk1"/>
                          </a:solidFill>
                          <a:latin typeface="Georgia"/>
                          <a:ea typeface="Georgia"/>
                          <a:cs typeface="Georgia"/>
                          <a:sym typeface="Georgia"/>
                        </a:rPr>
                        <a:t>movie and flowers (number of flowers not specified).</a:t>
                      </a:r>
                    </a:p>
                    <a:p>
                      <a:pPr lvl="0" rtl="0" algn="ctr">
                        <a:spcBef>
                          <a:spcPts val="0"/>
                        </a:spcBef>
                        <a:buNone/>
                      </a:pPr>
                      <a:r>
                        <a:rPr b="1" lang="en">
                          <a:solidFill>
                            <a:schemeClr val="dk1"/>
                          </a:solidFill>
                          <a:latin typeface="Georgia"/>
                          <a:ea typeface="Georgia"/>
                          <a:cs typeface="Georgia"/>
                          <a:sym typeface="Georgia"/>
                        </a:rPr>
                        <a:t>lo pa skina a lo pa xrula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a movie or a flower (or both of them).</a:t>
                      </a:r>
                    </a:p>
                    <a:p>
                      <a:pPr lvl="0" rtl="0" algn="ctr">
                        <a:spcBef>
                          <a:spcPts val="0"/>
                        </a:spcBef>
                        <a:buNone/>
                      </a:pPr>
                      <a:r>
                        <a:rPr b="1" lang="en">
                          <a:solidFill>
                            <a:schemeClr val="dk1"/>
                          </a:solidFill>
                          <a:latin typeface="Georgia"/>
                          <a:ea typeface="Georgia"/>
                          <a:cs typeface="Georgia"/>
                          <a:sym typeface="Georgia"/>
                        </a:rPr>
                        <a:t>lo pa skina onai lo pa xrula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either a movie or a flower (but not both of them).</a:t>
                      </a:r>
                    </a:p>
                  </a:txBody>
                  <a:tcPr marT="91425" marB="91425" marR="91425" marL="91425">
                    <a:solidFill>
                      <a:srgbClr val="FFD966"/>
                    </a:solidFill>
                  </a:tcPr>
                </a:tc>
                <a:tc hMerge="1"/>
                <a:tc hMerge="1"/>
                <a:tc hMerge="1"/>
                <a:tc hMerge="1"/>
                <a:tc hMerge="1"/>
              </a:tr>
            </a:tbl>
          </a:graphicData>
        </a:graphic>
      </p:graphicFrame>
      <p:graphicFrame>
        <p:nvGraphicFramePr>
          <p:cNvPr id="129" name="Shape 129"/>
          <p:cNvGraphicFramePr/>
          <p:nvPr/>
        </p:nvGraphicFramePr>
        <p:xfrm>
          <a:off x="395987" y="184200"/>
          <a:ext cx="3000000" cy="3000000"/>
        </p:xfrm>
        <a:graphic>
          <a:graphicData uri="http://schemas.openxmlformats.org/drawingml/2006/table">
            <a:tbl>
              <a:tblPr>
                <a:noFill/>
                <a:tableStyleId>{45A32ED0-A8B8-41B2-BC8E-FA417A5E6CBD}</a:tableStyleId>
              </a:tblPr>
              <a:tblGrid>
                <a:gridCol w="927475"/>
                <a:gridCol w="927475"/>
                <a:gridCol w="927475"/>
                <a:gridCol w="927475"/>
                <a:gridCol w="927475"/>
                <a:gridCol w="927475"/>
                <a:gridCol w="927475"/>
                <a:gridCol w="927475"/>
                <a:gridCol w="927475"/>
              </a:tblGrid>
              <a:tr h="381000">
                <a:tc>
                  <a:txBody>
                    <a:bodyPr>
                      <a:noAutofit/>
                    </a:bodyPr>
                    <a:lstStyle/>
                    <a:p>
                      <a:pPr lvl="0" rtl="0" algn="ctr">
                        <a:spcBef>
                          <a:spcPts val="0"/>
                        </a:spcBef>
                        <a:buNone/>
                      </a:pPr>
                      <a:r>
                        <a:rPr b="1" lang="en" sz="20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000">
                          <a:latin typeface="Georgia"/>
                          <a:ea typeface="Georgia"/>
                          <a:cs typeface="Georgia"/>
                          <a:sym typeface="Georgia"/>
                        </a:rPr>
                        <a:t>tavla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0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0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000">
                          <a:latin typeface="Georgia"/>
                          <a:ea typeface="Georgia"/>
                          <a:cs typeface="Georgia"/>
                          <a:sym typeface="Georgia"/>
                        </a:rPr>
                        <a:t>pa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000">
                          <a:latin typeface="Georgia"/>
                          <a:ea typeface="Georgia"/>
                          <a:cs typeface="Georgia"/>
                          <a:sym typeface="Georgia"/>
                        </a:rPr>
                        <a:t>skina</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000">
                          <a:latin typeface="Georgia"/>
                          <a:ea typeface="Georgia"/>
                          <a:cs typeface="Georgia"/>
                          <a:sym typeface="Georgia"/>
                        </a:rPr>
                        <a:t>e</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000">
                          <a:latin typeface="Georgia"/>
                          <a:ea typeface="Georgia"/>
                          <a:cs typeface="Georgia"/>
                          <a:sym typeface="Georgia"/>
                        </a:rPr>
                        <a:t>lo</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000">
                          <a:latin typeface="Georgia"/>
                          <a:ea typeface="Georgia"/>
                          <a:cs typeface="Georgia"/>
                          <a:sym typeface="Georgia"/>
                        </a:rPr>
                        <a:t>xrula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96200">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talk</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noun: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one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movie</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and</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noun:</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flower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130" name="Shape 130"/>
          <p:cNvGraphicFramePr/>
          <p:nvPr/>
        </p:nvGraphicFramePr>
        <p:xfrm>
          <a:off x="389925" y="1350437"/>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gridSpan="7">
                  <a:txBody>
                    <a:bodyPr>
                      <a:noAutofit/>
                    </a:bodyPr>
                    <a:lstStyle/>
                    <a:p>
                      <a:pPr lvl="0" rtl="0" algn="ctr">
                        <a:spcBef>
                          <a:spcPts val="0"/>
                        </a:spcBef>
                        <a:buNone/>
                      </a:pPr>
                      <a:r>
                        <a:rPr b="1" lang="en" sz="2400">
                          <a:latin typeface="Georgia"/>
                          <a:ea typeface="Georgia"/>
                          <a:cs typeface="Georgia"/>
                          <a:sym typeface="Georgia"/>
                        </a:rPr>
                        <a:t>mi tavla do lo pa skina e lo xrula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hMerge="1"/>
                <a:tc hMerge="1"/>
                <a:tc hMerge="1"/>
                <a:tc hMerge="1"/>
                <a:tc hMerge="1"/>
              </a:tr>
              <a:tr h="381000">
                <a:tc gridSpan="7">
                  <a:txBody>
                    <a:bodyPr>
                      <a:noAutofit/>
                    </a:bodyPr>
                    <a:lstStyle/>
                    <a:p>
                      <a:pPr lvl="0" rtl="0" algn="ctr">
                        <a:spcBef>
                          <a:spcPts val="0"/>
                        </a:spcBef>
                        <a:buNone/>
                      </a:pPr>
                      <a:r>
                        <a:rPr lang="en">
                          <a:latin typeface="Georgia"/>
                          <a:ea typeface="Georgia"/>
                          <a:cs typeface="Georgia"/>
                          <a:sym typeface="Georgia"/>
                        </a:rPr>
                        <a:t>I talk to you about a movie and flowers.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4" name="Shape 134"/>
        <p:cNvGrpSpPr/>
        <p:nvPr/>
      </p:nvGrpSpPr>
      <p:grpSpPr>
        <a:xfrm>
          <a:off x="0" y="0"/>
          <a:ext cx="0" cy="0"/>
          <a:chOff x="0" y="0"/>
          <a:chExt cx="0" cy="0"/>
        </a:xfrm>
      </p:grpSpPr>
      <p:graphicFrame>
        <p:nvGraphicFramePr>
          <p:cNvPr id="135" name="Shape 135"/>
          <p:cNvGraphicFramePr/>
          <p:nvPr/>
        </p:nvGraphicFramePr>
        <p:xfrm>
          <a:off x="389900" y="330830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265425">
                <a:tc gridSpan="6">
                  <a:txBody>
                    <a:bodyPr>
                      <a:noAutofit/>
                    </a:bodyPr>
                    <a:lstStyle/>
                    <a:p>
                      <a:pPr lvl="0" rtl="0" algn="ctr">
                        <a:spcBef>
                          <a:spcPts val="0"/>
                        </a:spcBef>
                        <a:buNone/>
                      </a:pPr>
                      <a:r>
                        <a:rPr b="1" lang="en" sz="3600">
                          <a:latin typeface="Georgia"/>
                          <a:ea typeface="Georgia"/>
                          <a:cs typeface="Georgia"/>
                          <a:sym typeface="Georgia"/>
                        </a:rPr>
                        <a:t>i</a:t>
                      </a:r>
                    </a:p>
                  </a:txBody>
                  <a:tcPr marT="91425" marB="91425" marR="91425" marL="91425">
                    <a:solidFill>
                      <a:srgbClr val="FFD966"/>
                    </a:solidFill>
                  </a:tcPr>
                </a:tc>
                <a:tc hMerge="1"/>
                <a:tc hMerge="1"/>
                <a:tc hMerge="1"/>
                <a:tc hMerge="1"/>
                <a:tc hMerge="1"/>
              </a:tr>
              <a:tr h="716525">
                <a:tc gridSpan="6">
                  <a:txBody>
                    <a:bodyPr>
                      <a:noAutofit/>
                    </a:bodyPr>
                    <a:lstStyle/>
                    <a:p>
                      <a:pPr lvl="0" rtl="0" algn="ctr">
                        <a:spcBef>
                          <a:spcPts val="0"/>
                        </a:spcBef>
                        <a:buNone/>
                      </a:pPr>
                      <a:r>
                        <a:rPr b="1" lang="en">
                          <a:latin typeface="Georgia"/>
                          <a:ea typeface="Georgia"/>
                          <a:cs typeface="Georgia"/>
                          <a:sym typeface="Georgia"/>
                        </a:rPr>
                        <a:t>i</a:t>
                      </a:r>
                      <a:r>
                        <a:rPr lang="en">
                          <a:latin typeface="Georgia"/>
                          <a:ea typeface="Georgia"/>
                          <a:cs typeface="Georgia"/>
                          <a:sym typeface="Georgia"/>
                        </a:rPr>
                        <a:t> separates sentences so that we know when a new utterance is started.</a:t>
                      </a:r>
                    </a:p>
                  </a:txBody>
                  <a:tcPr marT="91425" marB="91425" marR="91425" marL="91425">
                    <a:solidFill>
                      <a:srgbClr val="FFD966"/>
                    </a:solidFill>
                  </a:tcPr>
                </a:tc>
                <a:tc hMerge="1"/>
                <a:tc hMerge="1"/>
                <a:tc hMerge="1"/>
                <a:tc hMerge="1"/>
                <a:tc hMerge="1"/>
              </a:tr>
            </a:tbl>
          </a:graphicData>
        </a:graphic>
      </p:graphicFrame>
      <p:graphicFrame>
        <p:nvGraphicFramePr>
          <p:cNvPr id="136" name="Shape 136"/>
          <p:cNvGraphicFramePr/>
          <p:nvPr/>
        </p:nvGraphicFramePr>
        <p:xfrm>
          <a:off x="389925" y="215250"/>
          <a:ext cx="3000000" cy="3000000"/>
        </p:xfrm>
        <a:graphic>
          <a:graphicData uri="http://schemas.openxmlformats.org/drawingml/2006/table">
            <a:tbl>
              <a:tblPr>
                <a:noFill/>
                <a:tableStyleId>{45A32ED0-A8B8-41B2-BC8E-FA417A5E6CBD}</a:tableStyleId>
              </a:tblPr>
              <a:tblGrid>
                <a:gridCol w="1194875"/>
                <a:gridCol w="1075100"/>
                <a:gridCol w="1474350"/>
                <a:gridCol w="1075125"/>
                <a:gridCol w="1234775"/>
                <a:gridCol w="1115025"/>
                <a:gridCol w="1194875"/>
              </a:tblGrid>
              <a:tr h="5363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se skina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mutce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cinri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ui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4800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makes a noun:</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a plot, action of a movie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main verb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very</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interesting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Yay!</a:t>
                      </a:r>
                      <a:br>
                        <a:rPr lang="en">
                          <a:latin typeface="Georgia"/>
                          <a:ea typeface="Georgia"/>
                          <a:cs typeface="Georgia"/>
                          <a:sym typeface="Georgia"/>
                        </a:rPr>
                      </a:br>
                      <a:r>
                        <a:rPr lang="en" sz="1300">
                          <a:latin typeface="Georgia"/>
                          <a:ea typeface="Georgia"/>
                          <a:cs typeface="Georgia"/>
                          <a:sym typeface="Georgia"/>
                        </a:rPr>
                        <a:t>(interjection)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137" name="Shape 137"/>
          <p:cNvGraphicFramePr/>
          <p:nvPr/>
        </p:nvGraphicFramePr>
        <p:xfrm>
          <a:off x="389937" y="2069225"/>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536350">
                <a:tc gridSpan="7">
                  <a:txBody>
                    <a:bodyPr>
                      <a:noAutofit/>
                    </a:bodyPr>
                    <a:lstStyle/>
                    <a:p>
                      <a:pPr lvl="0" rtl="0" algn="ctr">
                        <a:spcBef>
                          <a:spcPts val="0"/>
                        </a:spcBef>
                        <a:buNone/>
                      </a:pPr>
                      <a:r>
                        <a:rPr b="1" lang="en" sz="2400">
                          <a:latin typeface="Georgia"/>
                          <a:ea typeface="Georgia"/>
                          <a:cs typeface="Georgia"/>
                          <a:sym typeface="Georgia"/>
                        </a:rPr>
                        <a:t>i lo se skina cu mutce cinri ui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hMerge="1"/>
                <a:tc hMerge="1"/>
                <a:tc hMerge="1"/>
                <a:tc hMerge="1"/>
                <a:tc hMerge="1"/>
                <a:tc hMerge="1"/>
              </a:tr>
              <a:tr h="480025">
                <a:tc gridSpan="7">
                  <a:txBody>
                    <a:bodyPr>
                      <a:noAutofit/>
                    </a:bodyPr>
                    <a:lstStyle/>
                    <a:p>
                      <a:pPr lvl="0" rtl="0" algn="ctr">
                        <a:spcBef>
                          <a:spcPts val="0"/>
                        </a:spcBef>
                        <a:buNone/>
                      </a:pPr>
                      <a:r>
                        <a:rPr lang="en">
                          <a:latin typeface="Georgia"/>
                          <a:ea typeface="Georgia"/>
                          <a:cs typeface="Georgia"/>
                          <a:sym typeface="Georgia"/>
                        </a:rPr>
                        <a:t>The plot of the movie is very interesting :-)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graphicFrame>
        <p:nvGraphicFramePr>
          <p:cNvPr id="142" name="Shape 142"/>
          <p:cNvGraphicFramePr/>
          <p:nvPr/>
        </p:nvGraphicFramePr>
        <p:xfrm>
          <a:off x="389912" y="21183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502075">
                <a:tc gridSpan="6">
                  <a:txBody>
                    <a:bodyPr>
                      <a:noAutofit/>
                    </a:bodyPr>
                    <a:lstStyle/>
                    <a:p>
                      <a:pPr lvl="0" rtl="0" algn="ctr">
                        <a:spcBef>
                          <a:spcPts val="0"/>
                        </a:spcBef>
                        <a:buNone/>
                      </a:pPr>
                      <a:r>
                        <a:rPr b="1" lang="en" sz="3600">
                          <a:latin typeface="Georgia"/>
                          <a:ea typeface="Georgia"/>
                          <a:cs typeface="Georgia"/>
                          <a:sym typeface="Georgia"/>
                        </a:rPr>
                        <a:t>se skina</a:t>
                      </a:r>
                    </a:p>
                  </a:txBody>
                  <a:tcPr marT="91425" marB="91425" marR="91425" marL="91425">
                    <a:solidFill>
                      <a:srgbClr val="FFD966"/>
                    </a:solidFill>
                  </a:tcPr>
                </a:tc>
                <a:tc hMerge="1"/>
                <a:tc hMerge="1"/>
                <a:tc hMerge="1"/>
                <a:tc hMerge="1"/>
                <a:tc hMerge="1"/>
              </a:tr>
              <a:tr h="1984925">
                <a:tc gridSpan="6">
                  <a:txBody>
                    <a:bodyPr>
                      <a:noAutofit/>
                    </a:bodyPr>
                    <a:lstStyle/>
                    <a:p>
                      <a:pPr lvl="0" rtl="0" algn="ctr">
                        <a:spcBef>
                          <a:spcPts val="0"/>
                        </a:spcBef>
                        <a:buNone/>
                      </a:pPr>
                      <a:r>
                        <a:rPr b="1" lang="en">
                          <a:latin typeface="Georgia"/>
                          <a:ea typeface="Georgia"/>
                          <a:cs typeface="Georgia"/>
                          <a:sym typeface="Georgia"/>
                        </a:rPr>
                        <a:t>se </a:t>
                      </a:r>
                      <a:r>
                        <a:rPr lang="en">
                          <a:latin typeface="Georgia"/>
                          <a:ea typeface="Georgia"/>
                          <a:cs typeface="Georgia"/>
                          <a:sym typeface="Georgia"/>
                        </a:rPr>
                        <a:t>exchanges the order of the first and the second place of </a:t>
                      </a:r>
                      <a:r>
                        <a:rPr b="1" lang="en">
                          <a:latin typeface="Georgia"/>
                          <a:ea typeface="Georgia"/>
                          <a:cs typeface="Georgia"/>
                          <a:sym typeface="Georgia"/>
                        </a:rPr>
                        <a:t>skina</a:t>
                      </a:r>
                    </a:p>
                    <a:p>
                      <a:pPr lvl="0" rtl="0" algn="ctr">
                        <a:spcBef>
                          <a:spcPts val="0"/>
                        </a:spcBef>
                        <a:buNone/>
                      </a:pPr>
                      <a:r>
                        <a:rPr b="1" lang="en">
                          <a:latin typeface="Georgia"/>
                          <a:ea typeface="Georgia"/>
                          <a:cs typeface="Georgia"/>
                          <a:sym typeface="Georgia"/>
                        </a:rPr>
                        <a:t>skina</a:t>
                      </a:r>
                      <a:r>
                        <a:rPr lang="en">
                          <a:latin typeface="Georgia"/>
                          <a:ea typeface="Georgia"/>
                          <a:cs typeface="Georgia"/>
                          <a:sym typeface="Georgia"/>
                        </a:rPr>
                        <a:t> = </a:t>
                      </a:r>
                      <a:r>
                        <a:rPr i="1" lang="en">
                          <a:latin typeface="Georgia"/>
                          <a:ea typeface="Georgia"/>
                          <a:cs typeface="Georgia"/>
                          <a:sym typeface="Georgia"/>
                        </a:rPr>
                        <a:t>... is  movie with work/content ...</a:t>
                      </a:r>
                    </a:p>
                    <a:p>
                      <a:pPr lvl="0" rtl="0" algn="ctr">
                        <a:spcBef>
                          <a:spcPts val="0"/>
                        </a:spcBef>
                        <a:buNone/>
                      </a:pPr>
                      <a:r>
                        <a:rPr lang="en">
                          <a:latin typeface="Georgia"/>
                          <a:ea typeface="Georgia"/>
                          <a:cs typeface="Georgia"/>
                          <a:sym typeface="Georgia"/>
                        </a:rPr>
                        <a:t>So</a:t>
                      </a:r>
                    </a:p>
                    <a:p>
                      <a:pPr lvl="0" rtl="0" algn="ctr">
                        <a:spcBef>
                          <a:spcPts val="0"/>
                        </a:spcBef>
                        <a:buNone/>
                      </a:pPr>
                      <a:r>
                        <a:rPr b="1" lang="en">
                          <a:latin typeface="Georgia"/>
                          <a:ea typeface="Georgia"/>
                          <a:cs typeface="Georgia"/>
                          <a:sym typeface="Georgia"/>
                        </a:rPr>
                        <a:t>se skina</a:t>
                      </a:r>
                      <a:r>
                        <a:rPr lang="en">
                          <a:latin typeface="Georgia"/>
                          <a:ea typeface="Georgia"/>
                          <a:cs typeface="Georgia"/>
                          <a:sym typeface="Georgia"/>
                        </a:rPr>
                        <a:t> = </a:t>
                      </a:r>
                      <a:r>
                        <a:rPr i="1" lang="en">
                          <a:latin typeface="Georgia"/>
                          <a:ea typeface="Georgia"/>
                          <a:cs typeface="Georgia"/>
                          <a:sym typeface="Georgia"/>
                        </a:rPr>
                        <a:t>...is the work/content of movie ...</a:t>
                      </a:r>
                    </a:p>
                    <a:p>
                      <a:pPr lvl="0" rtl="0" algn="ctr">
                        <a:spcBef>
                          <a:spcPts val="0"/>
                        </a:spcBef>
                        <a:buNone/>
                      </a:pPr>
                      <a:r>
                        <a:rPr lang="en">
                          <a:latin typeface="Georgia"/>
                          <a:ea typeface="Georgia"/>
                          <a:cs typeface="Georgia"/>
                          <a:sym typeface="Georgia"/>
                        </a:rPr>
                        <a:t>And by prefixing it with </a:t>
                      </a:r>
                      <a:r>
                        <a:rPr b="1" lang="en">
                          <a:latin typeface="Georgia"/>
                          <a:ea typeface="Georgia"/>
                          <a:cs typeface="Georgia"/>
                          <a:sym typeface="Georgia"/>
                        </a:rPr>
                        <a:t>lo</a:t>
                      </a:r>
                      <a:r>
                        <a:rPr lang="en">
                          <a:latin typeface="Georgia"/>
                          <a:ea typeface="Georgia"/>
                          <a:cs typeface="Georgia"/>
                          <a:sym typeface="Georgia"/>
                        </a:rPr>
                        <a:t> we get a noun:</a:t>
                      </a:r>
                    </a:p>
                    <a:p>
                      <a:pPr lvl="0" rtl="0" algn="ctr">
                        <a:spcBef>
                          <a:spcPts val="0"/>
                        </a:spcBef>
                        <a:buNone/>
                      </a:pPr>
                      <a:r>
                        <a:rPr b="1" lang="en">
                          <a:latin typeface="Georgia"/>
                          <a:ea typeface="Georgia"/>
                          <a:cs typeface="Georgia"/>
                          <a:sym typeface="Georgia"/>
                        </a:rPr>
                        <a:t>lo se skina</a:t>
                      </a:r>
                      <a:r>
                        <a:rPr lang="en">
                          <a:latin typeface="Georgia"/>
                          <a:ea typeface="Georgia"/>
                          <a:cs typeface="Georgia"/>
                          <a:sym typeface="Georgia"/>
                        </a:rPr>
                        <a:t> = a plot, action of a movie</a:t>
                      </a:r>
                    </a:p>
                    <a:p>
                      <a:pPr lvl="0" rtl="0" algn="ctr">
                        <a:spcBef>
                          <a:spcPts val="0"/>
                        </a:spcBef>
                        <a:buNone/>
                      </a:pPr>
                      <a:r>
                        <a:rPr lang="en">
                          <a:latin typeface="Georgia"/>
                          <a:ea typeface="Georgia"/>
                          <a:cs typeface="Georgia"/>
                          <a:sym typeface="Georgia"/>
                        </a:rPr>
                        <a:t>Another example of </a:t>
                      </a:r>
                      <a:r>
                        <a:rPr b="1" lang="en">
                          <a:latin typeface="Georgia"/>
                          <a:ea typeface="Georgia"/>
                          <a:cs typeface="Georgia"/>
                          <a:sym typeface="Georgia"/>
                        </a:rPr>
                        <a:t>se</a:t>
                      </a:r>
                      <a:r>
                        <a:rPr lang="en">
                          <a:latin typeface="Georgia"/>
                          <a:ea typeface="Georgia"/>
                          <a:cs typeface="Georgia"/>
                          <a:sym typeface="Georgia"/>
                        </a:rPr>
                        <a:t>:</a:t>
                      </a:r>
                    </a:p>
                    <a:p>
                      <a:pPr lvl="0" rtl="0" algn="ctr">
                        <a:spcBef>
                          <a:spcPts val="0"/>
                        </a:spcBef>
                        <a:buNone/>
                      </a:pPr>
                      <a:r>
                        <a:rPr b="1" lang="en">
                          <a:latin typeface="Georgia"/>
                          <a:ea typeface="Georgia"/>
                          <a:cs typeface="Georgia"/>
                          <a:sym typeface="Georgia"/>
                        </a:rPr>
                        <a:t>mi prami do</a:t>
                      </a:r>
                      <a:r>
                        <a:rPr lang="en">
                          <a:latin typeface="Georgia"/>
                          <a:ea typeface="Georgia"/>
                          <a:cs typeface="Georgia"/>
                          <a:sym typeface="Georgia"/>
                        </a:rPr>
                        <a:t> = </a:t>
                      </a:r>
                      <a:r>
                        <a:rPr i="1" lang="en">
                          <a:latin typeface="Georgia"/>
                          <a:ea typeface="Georgia"/>
                          <a:cs typeface="Georgia"/>
                          <a:sym typeface="Georgia"/>
                        </a:rPr>
                        <a:t>I love you.</a:t>
                      </a:r>
                    </a:p>
                    <a:p>
                      <a:pPr lvl="0" rtl="0" algn="ctr">
                        <a:spcBef>
                          <a:spcPts val="0"/>
                        </a:spcBef>
                        <a:buNone/>
                      </a:pPr>
                      <a:r>
                        <a:rPr b="1" lang="en">
                          <a:latin typeface="Georgia"/>
                          <a:ea typeface="Georgia"/>
                          <a:cs typeface="Georgia"/>
                          <a:sym typeface="Georgia"/>
                        </a:rPr>
                        <a:t>do se prami mi</a:t>
                      </a:r>
                      <a:r>
                        <a:rPr lang="en">
                          <a:latin typeface="Georgia"/>
                          <a:ea typeface="Georgia"/>
                          <a:cs typeface="Georgia"/>
                          <a:sym typeface="Georgia"/>
                        </a:rPr>
                        <a:t> = </a:t>
                      </a:r>
                      <a:r>
                        <a:rPr i="1" lang="en">
                          <a:latin typeface="Georgia"/>
                          <a:ea typeface="Georgia"/>
                          <a:cs typeface="Georgia"/>
                          <a:sym typeface="Georgia"/>
                        </a:rPr>
                        <a:t>You are loved by me.</a:t>
                      </a:r>
                    </a:p>
                  </a:txBody>
                  <a:tcPr marT="91425" marB="91425" marR="91425" marL="91425">
                    <a:solidFill>
                      <a:srgbClr val="FFD966"/>
                    </a:solidFill>
                  </a:tcPr>
                </a:tc>
                <a:tc hMerge="1"/>
                <a:tc hMerge="1"/>
                <a:tc hMerge="1"/>
                <a:tc hMerge="1"/>
                <a:tc hMerge="1"/>
              </a:tr>
            </a:tbl>
          </a:graphicData>
        </a:graphic>
      </p:graphicFrame>
      <p:graphicFrame>
        <p:nvGraphicFramePr>
          <p:cNvPr id="143" name="Shape 143"/>
          <p:cNvGraphicFramePr/>
          <p:nvPr/>
        </p:nvGraphicFramePr>
        <p:xfrm>
          <a:off x="389925" y="215250"/>
          <a:ext cx="3000000" cy="3000000"/>
        </p:xfrm>
        <a:graphic>
          <a:graphicData uri="http://schemas.openxmlformats.org/drawingml/2006/table">
            <a:tbl>
              <a:tblPr>
                <a:noFill/>
                <a:tableStyleId>{45A32ED0-A8B8-41B2-BC8E-FA417A5E6CBD}</a:tableStyleId>
              </a:tblPr>
              <a:tblGrid>
                <a:gridCol w="1194875"/>
                <a:gridCol w="1055125"/>
                <a:gridCol w="1434450"/>
                <a:gridCol w="1075100"/>
                <a:gridCol w="1214825"/>
                <a:gridCol w="1115025"/>
                <a:gridCol w="1274725"/>
              </a:tblGrid>
              <a:tr h="5363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se skina</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cu</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mutce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cinri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ui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4800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makes a noun:</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a plot, action of a movie</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main verb follows:</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very</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interesting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Yay!</a:t>
                      </a:r>
                      <a:br>
                        <a:rPr lang="en">
                          <a:latin typeface="Georgia"/>
                          <a:ea typeface="Georgia"/>
                          <a:cs typeface="Georgia"/>
                          <a:sym typeface="Georgia"/>
                        </a:rPr>
                      </a:br>
                      <a:r>
                        <a:rPr lang="en">
                          <a:latin typeface="Georgia"/>
                          <a:ea typeface="Georgia"/>
                          <a:cs typeface="Georgia"/>
                          <a:sym typeface="Georgia"/>
                        </a:rPr>
                        <a:t>(interjection)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x="0" y="0"/>
          <a:ext cx="0" cy="0"/>
          <a:chOff x="0" y="0"/>
          <a:chExt cx="0" cy="0"/>
        </a:xfrm>
      </p:grpSpPr>
      <p:sp>
        <p:nvSpPr>
          <p:cNvPr id="35" name="Shape 35"/>
          <p:cNvSpPr txBox="1"/>
          <p:nvPr>
            <p:ph type="title"/>
          </p:nvPr>
        </p:nvSpPr>
        <p:spPr>
          <a:xfrm>
            <a:off x="237575" y="278575"/>
            <a:ext cx="6191099" cy="4162799"/>
          </a:xfrm>
          <a:prstGeom prst="rect">
            <a:avLst/>
          </a:prstGeom>
          <a:ln>
            <a:noFill/>
          </a:ln>
        </p:spPr>
        <p:txBody>
          <a:bodyPr anchorCtr="0" anchor="t" bIns="91425" lIns="91425" rIns="91425" tIns="91425">
            <a:noAutofit/>
          </a:bodyPr>
          <a:lstStyle/>
          <a:p>
            <a:pPr lvl="0" rtl="0">
              <a:spcBef>
                <a:spcPts val="0"/>
              </a:spcBef>
              <a:buNone/>
            </a:pPr>
            <a:r>
              <a:rPr lang="en">
                <a:latin typeface="Georgia"/>
                <a:ea typeface="Georgia"/>
                <a:cs typeface="Georgia"/>
                <a:sym typeface="Georgia"/>
              </a:rPr>
              <a:t>Select a dialogue.</a:t>
            </a:r>
          </a:p>
          <a:p>
            <a:pPr lvl="0" rtl="0" algn="ctr">
              <a:spcBef>
                <a:spcPts val="0"/>
              </a:spcBef>
              <a:buNone/>
            </a:pPr>
            <a:r>
              <a:rPr lang="en" sz="2400">
                <a:solidFill>
                  <a:srgbClr val="660000"/>
                </a:solidFill>
                <a:latin typeface="Georgia"/>
                <a:ea typeface="Georgia"/>
                <a:cs typeface="Georgia"/>
                <a:sym typeface="Georgia"/>
              </a:rPr>
              <a:t>View them starting from the first one.</a:t>
            </a:r>
          </a:p>
          <a:p>
            <a:pPr lvl="0" rtl="0" algn="ctr">
              <a:spcBef>
                <a:spcPts val="0"/>
              </a:spcBef>
              <a:buNone/>
            </a:pPr>
            <a:r>
              <a:t/>
            </a:r>
            <a:endParaRPr sz="2400">
              <a:solidFill>
                <a:srgbClr val="660000"/>
              </a:solidFill>
              <a:latin typeface="Georgia"/>
              <a:ea typeface="Georgia"/>
              <a:cs typeface="Georgia"/>
              <a:sym typeface="Georgia"/>
            </a:endParaRPr>
          </a:p>
          <a:p>
            <a:pPr indent="-342900" lvl="0" marL="457200" rtl="0">
              <a:lnSpc>
                <a:spcPct val="150000"/>
              </a:lnSpc>
              <a:spcBef>
                <a:spcPts val="0"/>
              </a:spcBef>
              <a:buSzPct val="100000"/>
              <a:buFont typeface="Georgia"/>
              <a:buAutoNum type="arabicPeriod"/>
            </a:pPr>
            <a:r>
              <a:rPr b="0" lang="en" sz="1800">
                <a:latin typeface="Georgia"/>
                <a:ea typeface="Georgia"/>
                <a:cs typeface="Georgia"/>
                <a:sym typeface="Georgia"/>
              </a:rPr>
              <a:t> </a:t>
            </a:r>
            <a:r>
              <a:rPr b="0" lang="en" sz="1800" u="sng">
                <a:solidFill>
                  <a:schemeClr val="hlink"/>
                </a:solidFill>
                <a:latin typeface="Georgia"/>
                <a:ea typeface="Georgia"/>
                <a:cs typeface="Georgia"/>
                <a:sym typeface="Georgia"/>
                <a:hlinkClick r:id="rId3"/>
              </a:rPr>
              <a:t>I am talking about movies</a:t>
            </a:r>
          </a:p>
          <a:p>
            <a:pPr indent="-342900" lvl="0" marL="457200" rtl="0">
              <a:lnSpc>
                <a:spcPct val="150000"/>
              </a:lnSpc>
              <a:spcBef>
                <a:spcPts val="0"/>
              </a:spcBef>
              <a:buSzPct val="100000"/>
              <a:buFont typeface="Georgia"/>
              <a:buAutoNum type="arabicPeriod"/>
            </a:pPr>
            <a:r>
              <a:rPr b="0" lang="en" sz="1800">
                <a:latin typeface="Georgia"/>
                <a:ea typeface="Georgia"/>
                <a:cs typeface="Georgia"/>
                <a:sym typeface="Georgia"/>
              </a:rPr>
              <a:t> </a:t>
            </a:r>
            <a:r>
              <a:rPr b="0" lang="en" sz="1800" u="sng">
                <a:solidFill>
                  <a:schemeClr val="hlink"/>
                </a:solidFill>
                <a:latin typeface="Georgia"/>
                <a:ea typeface="Georgia"/>
                <a:cs typeface="Georgia"/>
                <a:sym typeface="Georgia"/>
                <a:hlinkClick r:id="rId4"/>
              </a:rPr>
              <a:t>Hello, my name is ...</a:t>
            </a:r>
          </a:p>
          <a:p>
            <a:pPr indent="-342900" lvl="0" marL="457200" rtl="0">
              <a:lnSpc>
                <a:spcPct val="150000"/>
              </a:lnSpc>
              <a:spcBef>
                <a:spcPts val="0"/>
              </a:spcBef>
              <a:buSzPct val="100000"/>
              <a:buFont typeface="Georgia"/>
              <a:buAutoNum type="arabicPeriod"/>
            </a:pPr>
            <a:r>
              <a:rPr b="0" lang="en" sz="1800" u="sng">
                <a:solidFill>
                  <a:schemeClr val="hlink"/>
                </a:solidFill>
                <a:latin typeface="Georgia"/>
                <a:ea typeface="Georgia"/>
                <a:cs typeface="Georgia"/>
                <a:sym typeface="Georgia"/>
                <a:hlinkClick r:id="rId5"/>
              </a:rPr>
              <a:t>“Good evening” and “goodbye”</a:t>
            </a:r>
          </a:p>
          <a:p>
            <a:pPr indent="-342900" lvl="0" marL="457200" rtl="0">
              <a:lnSpc>
                <a:spcPct val="150000"/>
              </a:lnSpc>
              <a:spcBef>
                <a:spcPts val="0"/>
              </a:spcBef>
              <a:buSzPct val="100000"/>
              <a:buFont typeface="Georgia"/>
              <a:buAutoNum type="arabicPeriod"/>
            </a:pPr>
            <a:r>
              <a:rPr b="0" lang="en" sz="1800" u="sng">
                <a:solidFill>
                  <a:schemeClr val="hlink"/>
                </a:solidFill>
                <a:latin typeface="Georgia"/>
                <a:ea typeface="Georgia"/>
                <a:cs typeface="Georgia"/>
                <a:sym typeface="Georgia"/>
                <a:hlinkClick r:id="rId6"/>
              </a:rPr>
              <a:t>“Good night” and “thank you”</a:t>
            </a:r>
          </a:p>
          <a:p>
            <a:pPr indent="-342900" lvl="0" marL="457200" rtl="0">
              <a:lnSpc>
                <a:spcPct val="150000"/>
              </a:lnSpc>
              <a:spcBef>
                <a:spcPts val="0"/>
              </a:spcBef>
              <a:buSzPct val="100000"/>
              <a:buFont typeface="Georgia"/>
              <a:buAutoNum type="arabicPeriod"/>
            </a:pPr>
            <a:r>
              <a:rPr b="0" lang="en" sz="1800" u="sng">
                <a:solidFill>
                  <a:schemeClr val="hlink"/>
                </a:solidFill>
                <a:latin typeface="Georgia"/>
                <a:ea typeface="Georgia"/>
                <a:cs typeface="Georgia"/>
                <a:sym typeface="Georgia"/>
                <a:hlinkClick r:id="rId7"/>
              </a:rPr>
              <a:t>Your city and job</a:t>
            </a:r>
          </a:p>
          <a:p>
            <a:pPr indent="-342900" lvl="0" marL="457200" rtl="0">
              <a:lnSpc>
                <a:spcPct val="150000"/>
              </a:lnSpc>
              <a:spcBef>
                <a:spcPts val="0"/>
              </a:spcBef>
              <a:buSzPct val="100000"/>
              <a:buFont typeface="Georgia"/>
              <a:buAutoNum type="arabicPeriod"/>
            </a:pPr>
            <a:r>
              <a:rPr b="0" lang="en" sz="1800" u="sng">
                <a:solidFill>
                  <a:schemeClr val="hlink"/>
                </a:solidFill>
                <a:latin typeface="Georgia"/>
                <a:ea typeface="Georgia"/>
                <a:cs typeface="Georgia"/>
                <a:sym typeface="Georgia"/>
                <a:hlinkClick r:id="rId8"/>
              </a:rPr>
              <a:t>Seasons and taking rest</a:t>
            </a:r>
          </a:p>
          <a:p>
            <a:pPr lvl="0" rtl="0">
              <a:lnSpc>
                <a:spcPct val="150000"/>
              </a:lnSpc>
              <a:spcBef>
                <a:spcPts val="0"/>
              </a:spcBef>
              <a:buNone/>
            </a:pPr>
            <a:r>
              <a:rPr b="0" lang="en" sz="1800" u="sng">
                <a:solidFill>
                  <a:schemeClr val="hlink"/>
                </a:solidFill>
                <a:latin typeface="Georgia"/>
                <a:ea typeface="Georgia"/>
                <a:cs typeface="Georgia"/>
                <a:sym typeface="Georgia"/>
                <a:hlinkClick r:id="rId9"/>
              </a:rPr>
              <a:t>A bonus</a:t>
            </a:r>
          </a:p>
        </p:txBody>
      </p:sp>
      <p:graphicFrame>
        <p:nvGraphicFramePr>
          <p:cNvPr id="36" name="Shape 36"/>
          <p:cNvGraphicFramePr/>
          <p:nvPr/>
        </p:nvGraphicFramePr>
        <p:xfrm>
          <a:off x="5141375" y="2065987"/>
          <a:ext cx="3000000" cy="3000000"/>
        </p:xfrm>
        <a:graphic>
          <a:graphicData uri="http://schemas.openxmlformats.org/drawingml/2006/table">
            <a:tbl>
              <a:tblPr>
                <a:noFill/>
                <a:tableStyleId>{45A32ED0-A8B8-41B2-BC8E-FA417A5E6CBD}</a:tableStyleId>
              </a:tblPr>
              <a:tblGrid>
                <a:gridCol w="625375"/>
                <a:gridCol w="625375"/>
                <a:gridCol w="625375"/>
                <a:gridCol w="625375"/>
                <a:gridCol w="625375"/>
                <a:gridCol w="625375"/>
              </a:tblGrid>
              <a:tr h="381000">
                <a:tc gridSpan="6">
                  <a:txBody>
                    <a:bodyPr>
                      <a:noAutofit/>
                    </a:bodyPr>
                    <a:lstStyle/>
                    <a:p>
                      <a:pPr lvl="0" rtl="0" algn="ctr">
                        <a:spcBef>
                          <a:spcPts val="0"/>
                        </a:spcBef>
                        <a:buNone/>
                      </a:pPr>
                      <a:r>
                        <a:rPr b="1" lang="en" sz="1800">
                          <a:latin typeface="Georgia"/>
                          <a:ea typeface="Georgia"/>
                          <a:cs typeface="Georgia"/>
                          <a:sym typeface="Georgia"/>
                        </a:rPr>
                        <a:t>Need more info on Lojban?</a:t>
                      </a:r>
                    </a:p>
                    <a:p>
                      <a:pPr lvl="0" rtl="0" algn="ctr">
                        <a:spcBef>
                          <a:spcPts val="0"/>
                        </a:spcBef>
                        <a:buClr>
                          <a:schemeClr val="dk1"/>
                        </a:buClr>
                        <a:buSzPct val="61111"/>
                        <a:buFont typeface="Arial"/>
                        <a:buNone/>
                      </a:pPr>
                      <a:r>
                        <a:rPr b="1" lang="en" sz="1800">
                          <a:solidFill>
                            <a:schemeClr val="dk1"/>
                          </a:solidFill>
                          <a:latin typeface="Georgia"/>
                          <a:ea typeface="Georgia"/>
                          <a:cs typeface="Georgia"/>
                          <a:sym typeface="Georgia"/>
                        </a:rPr>
                        <a:t>Visit</a:t>
                      </a:r>
                    </a:p>
                    <a:p>
                      <a:pPr lvl="0" rtl="0" algn="ctr">
                        <a:spcBef>
                          <a:spcPts val="0"/>
                        </a:spcBef>
                        <a:buNone/>
                      </a:pPr>
                      <a:r>
                        <a:rPr b="1" lang="en" sz="1800" u="sng">
                          <a:solidFill>
                            <a:schemeClr val="hlink"/>
                          </a:solidFill>
                          <a:latin typeface="Georgia"/>
                          <a:ea typeface="Georgia"/>
                          <a:cs typeface="Georgia"/>
                          <a:sym typeface="Georgia"/>
                          <a:hlinkClick r:id="rId10"/>
                        </a:rPr>
                        <a:t>mw.lojban.org</a:t>
                      </a:r>
                    </a:p>
                  </a:txBody>
                  <a:tcPr marT="91425" marB="91425" marR="91425" marL="91425">
                    <a:lnL cap="flat" cmpd="sng" w="19050">
                      <a:solidFill>
                        <a:srgbClr val="3C78D8"/>
                      </a:solidFill>
                      <a:prstDash val="dash"/>
                      <a:round/>
                      <a:headEnd len="med" w="med" type="none"/>
                      <a:tailEnd len="med" w="med" type="none"/>
                    </a:lnL>
                    <a:lnR cap="flat" cmpd="sng" w="19050">
                      <a:solidFill>
                        <a:srgbClr val="3C78D8"/>
                      </a:solidFill>
                      <a:prstDash val="dash"/>
                      <a:round/>
                      <a:headEnd len="med" w="med" type="none"/>
                      <a:tailEnd len="med" w="med" type="none"/>
                    </a:lnR>
                    <a:lnT cap="flat" cmpd="sng" w="19050">
                      <a:solidFill>
                        <a:srgbClr val="3C78D8"/>
                      </a:solidFill>
                      <a:prstDash val="dash"/>
                      <a:round/>
                      <a:headEnd len="med" w="med" type="none"/>
                      <a:tailEnd len="med" w="med" type="none"/>
                    </a:lnT>
                    <a:lnB cap="flat" cmpd="sng" w="19050">
                      <a:solidFill>
                        <a:srgbClr val="3C78D8"/>
                      </a:solidFill>
                      <a:prstDash val="dash"/>
                      <a:round/>
                      <a:headEnd len="med" w="med" type="none"/>
                      <a:tailEnd len="med" w="med" type="none"/>
                    </a:lnB>
                  </a:tcPr>
                </a:tc>
                <a:tc hMerge="1"/>
                <a:tc hMerge="1"/>
                <a:tc hMerge="1"/>
                <a:tc hMerge="1"/>
                <a:tc hMerge="1"/>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graphicFrame>
        <p:nvGraphicFramePr>
          <p:cNvPr id="148" name="Shape 148"/>
          <p:cNvGraphicFramePr/>
          <p:nvPr/>
        </p:nvGraphicFramePr>
        <p:xfrm>
          <a:off x="389912" y="21183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588550">
                <a:tc gridSpan="6">
                  <a:txBody>
                    <a:bodyPr>
                      <a:noAutofit/>
                    </a:bodyPr>
                    <a:lstStyle/>
                    <a:p>
                      <a:pPr lvl="0" rtl="0" algn="ctr">
                        <a:spcBef>
                          <a:spcPts val="0"/>
                        </a:spcBef>
                        <a:buNone/>
                      </a:pPr>
                      <a:r>
                        <a:rPr b="1" lang="en" sz="3600">
                          <a:latin typeface="Georgia"/>
                          <a:ea typeface="Georgia"/>
                          <a:cs typeface="Georgia"/>
                          <a:sym typeface="Georgia"/>
                        </a:rPr>
                        <a:t>Compound verbs</a:t>
                      </a:r>
                    </a:p>
                  </a:txBody>
                  <a:tcPr marT="91425" marB="91425" marR="91425" marL="91425">
                    <a:solidFill>
                      <a:srgbClr val="FFD966"/>
                    </a:solidFill>
                  </a:tcPr>
                </a:tc>
                <a:tc hMerge="1"/>
                <a:tc hMerge="1"/>
                <a:tc hMerge="1"/>
                <a:tc hMerge="1"/>
                <a:tc hMerge="1"/>
              </a:tr>
              <a:tr h="1588800">
                <a:tc gridSpan="6">
                  <a:txBody>
                    <a:bodyPr>
                      <a:noAutofit/>
                    </a:bodyPr>
                    <a:lstStyle/>
                    <a:p>
                      <a:pPr lvl="0" rtl="0" algn="ctr">
                        <a:spcBef>
                          <a:spcPts val="0"/>
                        </a:spcBef>
                        <a:buNone/>
                      </a:pPr>
                      <a:r>
                        <a:rPr lang="en">
                          <a:latin typeface="Georgia"/>
                          <a:ea typeface="Georgia"/>
                          <a:cs typeface="Georgia"/>
                          <a:sym typeface="Georgia"/>
                        </a:rPr>
                        <a:t>Two or more verbs words one after another compose a compound verb:</a:t>
                      </a:r>
                    </a:p>
                    <a:p>
                      <a:pPr lvl="0" rtl="0" algn="ctr">
                        <a:spcBef>
                          <a:spcPts val="0"/>
                        </a:spcBef>
                        <a:buNone/>
                      </a:pPr>
                      <a:r>
                        <a:rPr b="1" lang="en">
                          <a:latin typeface="Georgia"/>
                          <a:ea typeface="Georgia"/>
                          <a:cs typeface="Georgia"/>
                          <a:sym typeface="Georgia"/>
                        </a:rPr>
                        <a:t>cinri </a:t>
                      </a:r>
                      <a:r>
                        <a:rPr lang="en">
                          <a:latin typeface="Georgia"/>
                          <a:ea typeface="Georgia"/>
                          <a:cs typeface="Georgia"/>
                          <a:sym typeface="Georgia"/>
                        </a:rPr>
                        <a:t>= </a:t>
                      </a:r>
                      <a:r>
                        <a:rPr i="1" lang="en">
                          <a:latin typeface="Georgia"/>
                          <a:ea typeface="Georgia"/>
                          <a:cs typeface="Georgia"/>
                          <a:sym typeface="Georgia"/>
                        </a:rPr>
                        <a:t>is interesting</a:t>
                      </a:r>
                    </a:p>
                    <a:p>
                      <a:pPr lvl="0" rtl="0" algn="ctr">
                        <a:spcBef>
                          <a:spcPts val="0"/>
                        </a:spcBef>
                        <a:buNone/>
                      </a:pPr>
                      <a:r>
                        <a:rPr b="1" lang="en">
                          <a:latin typeface="Georgia"/>
                          <a:ea typeface="Georgia"/>
                          <a:cs typeface="Georgia"/>
                          <a:sym typeface="Georgia"/>
                        </a:rPr>
                        <a:t>mutce</a:t>
                      </a:r>
                      <a:r>
                        <a:rPr lang="en">
                          <a:latin typeface="Georgia"/>
                          <a:ea typeface="Georgia"/>
                          <a:cs typeface="Georgia"/>
                          <a:sym typeface="Georgia"/>
                        </a:rPr>
                        <a:t> = </a:t>
                      </a:r>
                      <a:r>
                        <a:rPr i="1" lang="en">
                          <a:latin typeface="Georgia"/>
                          <a:ea typeface="Georgia"/>
                          <a:cs typeface="Georgia"/>
                          <a:sym typeface="Georgia"/>
                        </a:rPr>
                        <a:t>is extreme, of high degree</a:t>
                      </a:r>
                    </a:p>
                    <a:p>
                      <a:pPr lvl="0" rtl="0" algn="ctr">
                        <a:spcBef>
                          <a:spcPts val="0"/>
                        </a:spcBef>
                        <a:buNone/>
                      </a:pPr>
                      <a:r>
                        <a:rPr b="1" lang="en">
                          <a:latin typeface="Georgia"/>
                          <a:ea typeface="Georgia"/>
                          <a:cs typeface="Georgia"/>
                          <a:sym typeface="Georgia"/>
                        </a:rPr>
                        <a:t>mutce cinri</a:t>
                      </a:r>
                      <a:r>
                        <a:rPr lang="en">
                          <a:latin typeface="Georgia"/>
                          <a:ea typeface="Georgia"/>
                          <a:cs typeface="Georgia"/>
                          <a:sym typeface="Georgia"/>
                        </a:rPr>
                        <a:t> = </a:t>
                      </a:r>
                      <a:r>
                        <a:rPr i="1" lang="en">
                          <a:latin typeface="Georgia"/>
                          <a:ea typeface="Georgia"/>
                          <a:cs typeface="Georgia"/>
                          <a:sym typeface="Georgia"/>
                        </a:rPr>
                        <a:t>is very interesting</a:t>
                      </a:r>
                    </a:p>
                    <a:p>
                      <a:pPr lvl="0" rtl="0" algn="ctr">
                        <a:spcBef>
                          <a:spcPts val="0"/>
                        </a:spcBef>
                        <a:buNone/>
                      </a:pPr>
                      <a:r>
                        <a:rPr lang="en">
                          <a:latin typeface="Georgia"/>
                          <a:ea typeface="Georgia"/>
                          <a:cs typeface="Georgia"/>
                          <a:sym typeface="Georgia"/>
                        </a:rPr>
                        <a:t>Thus the verb word to the left modifies the verb to the right.</a:t>
                      </a:r>
                    </a:p>
                    <a:p>
                      <a:pPr lvl="0" rtl="0" algn="ctr">
                        <a:spcBef>
                          <a:spcPts val="0"/>
                        </a:spcBef>
                        <a:buNone/>
                      </a:pPr>
                      <a:r>
                        <a:t/>
                      </a:r>
                      <a:endParaRPr>
                        <a:latin typeface="Georgia"/>
                        <a:ea typeface="Georgia"/>
                        <a:cs typeface="Georgia"/>
                        <a:sym typeface="Georgia"/>
                      </a:endParaRPr>
                    </a:p>
                    <a:p>
                      <a:pPr lvl="0" rtl="0" algn="ctr">
                        <a:spcBef>
                          <a:spcPts val="0"/>
                        </a:spcBef>
                        <a:buNone/>
                      </a:pPr>
                      <a:r>
                        <a:rPr b="1" lang="en">
                          <a:latin typeface="Georgia"/>
                          <a:ea typeface="Georgia"/>
                          <a:cs typeface="Georgia"/>
                          <a:sym typeface="Georgia"/>
                        </a:rPr>
                        <a:t>lo skina</a:t>
                      </a:r>
                      <a:r>
                        <a:rPr lang="en">
                          <a:latin typeface="Georgia"/>
                          <a:ea typeface="Georgia"/>
                          <a:cs typeface="Georgia"/>
                          <a:sym typeface="Georgia"/>
                        </a:rPr>
                        <a:t> = </a:t>
                      </a:r>
                      <a:r>
                        <a:rPr i="1" lang="en">
                          <a:latin typeface="Georgia"/>
                          <a:ea typeface="Georgia"/>
                          <a:cs typeface="Georgia"/>
                          <a:sym typeface="Georgia"/>
                        </a:rPr>
                        <a:t>a movie</a:t>
                      </a:r>
                    </a:p>
                    <a:p>
                      <a:pPr lvl="0" rtl="0" algn="ctr">
                        <a:spcBef>
                          <a:spcPts val="0"/>
                        </a:spcBef>
                        <a:buNone/>
                      </a:pPr>
                      <a:r>
                        <a:rPr b="1" lang="en">
                          <a:latin typeface="Georgia"/>
                          <a:ea typeface="Georgia"/>
                          <a:cs typeface="Georgia"/>
                          <a:sym typeface="Georgia"/>
                        </a:rPr>
                        <a:t>lo cinri skina</a:t>
                      </a:r>
                      <a:r>
                        <a:rPr lang="en">
                          <a:latin typeface="Georgia"/>
                          <a:ea typeface="Georgia"/>
                          <a:cs typeface="Georgia"/>
                          <a:sym typeface="Georgia"/>
                        </a:rPr>
                        <a:t> = </a:t>
                      </a:r>
                      <a:r>
                        <a:rPr i="1" lang="en">
                          <a:latin typeface="Georgia"/>
                          <a:ea typeface="Georgia"/>
                          <a:cs typeface="Georgia"/>
                          <a:sym typeface="Georgia"/>
                        </a:rPr>
                        <a:t>an interesting movie</a:t>
                      </a:r>
                    </a:p>
                  </a:txBody>
                  <a:tcPr marT="91425" marB="91425" marR="91425" marL="91425">
                    <a:solidFill>
                      <a:srgbClr val="FFD966"/>
                    </a:solidFill>
                  </a:tcPr>
                </a:tc>
                <a:tc hMerge="1"/>
                <a:tc hMerge="1"/>
                <a:tc hMerge="1"/>
                <a:tc hMerge="1"/>
                <a:tc hMerge="1"/>
              </a:tr>
            </a:tbl>
          </a:graphicData>
        </a:graphic>
      </p:graphicFrame>
      <p:graphicFrame>
        <p:nvGraphicFramePr>
          <p:cNvPr id="149" name="Shape 149"/>
          <p:cNvGraphicFramePr/>
          <p:nvPr/>
        </p:nvGraphicFramePr>
        <p:xfrm>
          <a:off x="389925" y="215250"/>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5363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se skina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cu</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mutce</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cinri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ui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4800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makes a noun: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a plot, action of a movie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main verb follows:</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very</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interesting</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Yay!</a:t>
                      </a:r>
                      <a:br>
                        <a:rPr lang="en">
                          <a:latin typeface="Georgia"/>
                          <a:ea typeface="Georgia"/>
                          <a:cs typeface="Georgia"/>
                          <a:sym typeface="Georgia"/>
                        </a:rPr>
                      </a:br>
                      <a:r>
                        <a:rPr lang="en" sz="1200">
                          <a:latin typeface="Georgia"/>
                          <a:ea typeface="Georgia"/>
                          <a:cs typeface="Georgia"/>
                          <a:sym typeface="Georgia"/>
                        </a:rPr>
                        <a:t>(interjection)</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graphicFrame>
        <p:nvGraphicFramePr>
          <p:cNvPr id="154" name="Shape 154"/>
          <p:cNvGraphicFramePr/>
          <p:nvPr/>
        </p:nvGraphicFramePr>
        <p:xfrm>
          <a:off x="389912" y="21183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561875">
                <a:tc gridSpan="6">
                  <a:txBody>
                    <a:bodyPr>
                      <a:noAutofit/>
                    </a:bodyPr>
                    <a:lstStyle/>
                    <a:p>
                      <a:pPr lvl="0" rtl="0" algn="ctr">
                        <a:spcBef>
                          <a:spcPts val="0"/>
                        </a:spcBef>
                        <a:buNone/>
                      </a:pPr>
                      <a:r>
                        <a:rPr b="1" lang="en" sz="3600">
                          <a:latin typeface="Georgia"/>
                          <a:ea typeface="Georgia"/>
                          <a:cs typeface="Georgia"/>
                          <a:sym typeface="Georgia"/>
                        </a:rPr>
                        <a:t>cu</a:t>
                      </a:r>
                      <a:r>
                        <a:rPr lang="en" sz="3600">
                          <a:latin typeface="Georgia"/>
                          <a:ea typeface="Georgia"/>
                          <a:cs typeface="Georgia"/>
                          <a:sym typeface="Georgia"/>
                        </a:rPr>
                        <a:t> separates the following verb</a:t>
                      </a:r>
                    </a:p>
                  </a:txBody>
                  <a:tcPr marT="91425" marB="91425" marR="91425" marL="91425">
                    <a:solidFill>
                      <a:srgbClr val="FFD966"/>
                    </a:solidFill>
                  </a:tcPr>
                </a:tc>
                <a:tc hMerge="1"/>
                <a:tc hMerge="1"/>
                <a:tc hMerge="1"/>
                <a:tc hMerge="1"/>
                <a:tc hMerge="1"/>
              </a:tr>
              <a:tr h="1516775">
                <a:tc gridSpan="6">
                  <a:txBody>
                    <a:bodyPr>
                      <a:noAutofit/>
                    </a:bodyPr>
                    <a:lstStyle/>
                    <a:p>
                      <a:pPr lvl="0" rtl="0" algn="ctr">
                        <a:spcBef>
                          <a:spcPts val="0"/>
                        </a:spcBef>
                        <a:buNone/>
                      </a:pPr>
                      <a:r>
                        <a:rPr lang="en">
                          <a:latin typeface="Georgia"/>
                          <a:ea typeface="Georgia"/>
                          <a:cs typeface="Georgia"/>
                          <a:sym typeface="Georgia"/>
                        </a:rPr>
                        <a:t>As </a:t>
                      </a:r>
                      <a:r>
                        <a:rPr b="1" lang="en">
                          <a:latin typeface="Georgia"/>
                          <a:ea typeface="Georgia"/>
                          <a:cs typeface="Georgia"/>
                          <a:sym typeface="Georgia"/>
                        </a:rPr>
                        <a:t>se skina </a:t>
                      </a:r>
                      <a:r>
                        <a:rPr lang="en">
                          <a:latin typeface="Georgia"/>
                          <a:ea typeface="Georgia"/>
                          <a:cs typeface="Georgia"/>
                          <a:sym typeface="Georgia"/>
                        </a:rPr>
                        <a:t>is a verb it could be merged into the following verb </a:t>
                      </a:r>
                      <a:r>
                        <a:rPr b="1" lang="en">
                          <a:latin typeface="Georgia"/>
                          <a:ea typeface="Georgia"/>
                          <a:cs typeface="Georgia"/>
                          <a:sym typeface="Georgia"/>
                        </a:rPr>
                        <a:t>mutce</a:t>
                      </a:r>
                      <a:r>
                        <a:rPr lang="en">
                          <a:latin typeface="Georgia"/>
                          <a:ea typeface="Georgia"/>
                          <a:cs typeface="Georgia"/>
                          <a:sym typeface="Georgia"/>
                        </a:rPr>
                        <a:t> so we prefix the verb with </a:t>
                      </a:r>
                      <a:r>
                        <a:rPr b="1" lang="en">
                          <a:latin typeface="Georgia"/>
                          <a:ea typeface="Georgia"/>
                          <a:cs typeface="Georgia"/>
                          <a:sym typeface="Georgia"/>
                        </a:rPr>
                        <a:t>cu</a:t>
                      </a:r>
                      <a:r>
                        <a:rPr lang="en">
                          <a:latin typeface="Georgia"/>
                          <a:ea typeface="Georgia"/>
                          <a:cs typeface="Georgia"/>
                          <a:sym typeface="Georgia"/>
                        </a:rPr>
                        <a:t>:</a:t>
                      </a:r>
                    </a:p>
                    <a:p>
                      <a:pPr lvl="0" rtl="0" algn="ctr">
                        <a:spcBef>
                          <a:spcPts val="0"/>
                        </a:spcBef>
                        <a:buNone/>
                      </a:pPr>
                      <a:r>
                        <a:rPr b="1" lang="en">
                          <a:latin typeface="Georgia"/>
                          <a:ea typeface="Georgia"/>
                          <a:cs typeface="Georgia"/>
                          <a:sym typeface="Georgia"/>
                        </a:rPr>
                        <a:t>lo se skina </a:t>
                      </a:r>
                      <a:r>
                        <a:rPr b="1" lang="en" u="sng">
                          <a:latin typeface="Georgia"/>
                          <a:ea typeface="Georgia"/>
                          <a:cs typeface="Georgia"/>
                          <a:sym typeface="Georgia"/>
                        </a:rPr>
                        <a:t>cu</a:t>
                      </a:r>
                      <a:r>
                        <a:rPr b="1" lang="en">
                          <a:latin typeface="Georgia"/>
                          <a:ea typeface="Georgia"/>
                          <a:cs typeface="Georgia"/>
                          <a:sym typeface="Georgia"/>
                        </a:rPr>
                        <a:t> mutce cinri</a:t>
                      </a:r>
                    </a:p>
                    <a:p>
                      <a:pPr lvl="0" rtl="0" algn="ctr">
                        <a:spcBef>
                          <a:spcPts val="0"/>
                        </a:spcBef>
                        <a:buNone/>
                      </a:pPr>
                      <a:r>
                        <a:rPr lang="en">
                          <a:latin typeface="Georgia"/>
                          <a:ea typeface="Georgia"/>
                          <a:cs typeface="Georgia"/>
                          <a:sym typeface="Georgia"/>
                        </a:rPr>
                        <a:t>It’s no mistake to always put it:</a:t>
                      </a:r>
                    </a:p>
                    <a:p>
                      <a:pPr lvl="0" rtl="0" algn="ctr">
                        <a:spcBef>
                          <a:spcPts val="0"/>
                        </a:spcBef>
                        <a:buNone/>
                      </a:pPr>
                      <a:r>
                        <a:rPr b="1" lang="en">
                          <a:latin typeface="Georgia"/>
                          <a:ea typeface="Georgia"/>
                          <a:cs typeface="Georgia"/>
                          <a:sym typeface="Georgia"/>
                        </a:rPr>
                        <a:t>mi </a:t>
                      </a:r>
                      <a:r>
                        <a:rPr b="1" lang="en" u="sng">
                          <a:latin typeface="Georgia"/>
                          <a:ea typeface="Georgia"/>
                          <a:cs typeface="Georgia"/>
                          <a:sym typeface="Georgia"/>
                        </a:rPr>
                        <a:t>cu</a:t>
                      </a:r>
                      <a:r>
                        <a:rPr b="1" lang="en">
                          <a:latin typeface="Georgia"/>
                          <a:ea typeface="Georgia"/>
                          <a:cs typeface="Georgia"/>
                          <a:sym typeface="Georgia"/>
                        </a:rPr>
                        <a:t> prami</a:t>
                      </a:r>
                    </a:p>
                    <a:p>
                      <a:pPr lvl="0" rtl="0" algn="ctr">
                        <a:spcBef>
                          <a:spcPts val="0"/>
                        </a:spcBef>
                        <a:buNone/>
                      </a:pPr>
                      <a:r>
                        <a:rPr lang="en">
                          <a:latin typeface="Georgia"/>
                          <a:ea typeface="Georgia"/>
                          <a:cs typeface="Georgia"/>
                          <a:sym typeface="Georgia"/>
                        </a:rPr>
                        <a:t>but pronouns don’t merge into verbs so you can omit </a:t>
                      </a:r>
                      <a:r>
                        <a:rPr b="1" lang="en">
                          <a:latin typeface="Georgia"/>
                          <a:ea typeface="Georgia"/>
                          <a:cs typeface="Georgia"/>
                          <a:sym typeface="Georgia"/>
                        </a:rPr>
                        <a:t>cu </a:t>
                      </a:r>
                      <a:r>
                        <a:rPr lang="en">
                          <a:latin typeface="Georgia"/>
                          <a:ea typeface="Georgia"/>
                          <a:cs typeface="Georgia"/>
                          <a:sym typeface="Georgia"/>
                        </a:rPr>
                        <a:t>there.</a:t>
                      </a:r>
                    </a:p>
                  </a:txBody>
                  <a:tcPr marT="91425" marB="91425" marR="91425" marL="91425">
                    <a:solidFill>
                      <a:srgbClr val="FFD966"/>
                    </a:solidFill>
                  </a:tcPr>
                </a:tc>
                <a:tc hMerge="1"/>
                <a:tc hMerge="1"/>
                <a:tc hMerge="1"/>
                <a:tc hMerge="1"/>
                <a:tc hMerge="1"/>
              </a:tr>
            </a:tbl>
          </a:graphicData>
        </a:graphic>
      </p:graphicFrame>
      <p:graphicFrame>
        <p:nvGraphicFramePr>
          <p:cNvPr id="155" name="Shape 155"/>
          <p:cNvGraphicFramePr/>
          <p:nvPr/>
        </p:nvGraphicFramePr>
        <p:xfrm>
          <a:off x="389925" y="215250"/>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5363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se skina</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cu</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mutce</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cinri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ui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4800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makes a noun: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a plot, action of a movie</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main verb follows:</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very</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interesting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Yay!</a:t>
                      </a:r>
                      <a:br>
                        <a:rPr lang="en">
                          <a:latin typeface="Georgia"/>
                          <a:ea typeface="Georgia"/>
                          <a:cs typeface="Georgia"/>
                          <a:sym typeface="Georgia"/>
                        </a:rPr>
                      </a:br>
                      <a:r>
                        <a:rPr lang="en" sz="1300">
                          <a:latin typeface="Georgia"/>
                          <a:ea typeface="Georgia"/>
                          <a:cs typeface="Georgia"/>
                          <a:sym typeface="Georgia"/>
                        </a:rPr>
                        <a:t>(interjection)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9" name="Shape 159"/>
        <p:cNvGrpSpPr/>
        <p:nvPr/>
      </p:nvGrpSpPr>
      <p:grpSpPr>
        <a:xfrm>
          <a:off x="0" y="0"/>
          <a:ext cx="0" cy="0"/>
          <a:chOff x="0" y="0"/>
          <a:chExt cx="0" cy="0"/>
        </a:xfrm>
      </p:grpSpPr>
      <p:graphicFrame>
        <p:nvGraphicFramePr>
          <p:cNvPr id="160" name="Shape 160"/>
          <p:cNvGraphicFramePr/>
          <p:nvPr/>
        </p:nvGraphicFramePr>
        <p:xfrm>
          <a:off x="389912" y="21183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502075">
                <a:tc gridSpan="6">
                  <a:txBody>
                    <a:bodyPr>
                      <a:noAutofit/>
                    </a:bodyPr>
                    <a:lstStyle/>
                    <a:p>
                      <a:pPr lvl="0" rtl="0" algn="ctr">
                        <a:spcBef>
                          <a:spcPts val="0"/>
                        </a:spcBef>
                        <a:buNone/>
                      </a:pPr>
                      <a:r>
                        <a:rPr b="1" lang="en" sz="3600">
                          <a:latin typeface="Georgia"/>
                          <a:ea typeface="Georgia"/>
                          <a:cs typeface="Georgia"/>
                          <a:sym typeface="Georgia"/>
                        </a:rPr>
                        <a:t>ui</a:t>
                      </a:r>
                      <a:r>
                        <a:rPr lang="en" sz="3600">
                          <a:latin typeface="Georgia"/>
                          <a:ea typeface="Georgia"/>
                          <a:cs typeface="Georgia"/>
                          <a:sym typeface="Georgia"/>
                        </a:rPr>
                        <a:t> - interjection</a:t>
                      </a:r>
                    </a:p>
                  </a:txBody>
                  <a:tcPr marT="91425" marB="91425" marR="91425" marL="91425">
                    <a:solidFill>
                      <a:srgbClr val="FFD966"/>
                    </a:solidFill>
                  </a:tcPr>
                </a:tc>
                <a:tc hMerge="1"/>
                <a:tc hMerge="1"/>
                <a:tc hMerge="1"/>
                <a:tc hMerge="1"/>
                <a:tc hMerge="1"/>
              </a:tr>
              <a:tr h="1984925">
                <a:tc gridSpan="6">
                  <a:txBody>
                    <a:bodyPr>
                      <a:noAutofit/>
                    </a:bodyPr>
                    <a:lstStyle/>
                    <a:p>
                      <a:pPr lvl="0" rtl="0" algn="ctr">
                        <a:spcBef>
                          <a:spcPts val="0"/>
                        </a:spcBef>
                        <a:buNone/>
                      </a:pPr>
                      <a:r>
                        <a:rPr b="1" lang="en">
                          <a:latin typeface="Georgia"/>
                          <a:ea typeface="Georgia"/>
                          <a:cs typeface="Georgia"/>
                          <a:sym typeface="Georgia"/>
                        </a:rPr>
                        <a:t>ui </a:t>
                      </a:r>
                      <a:r>
                        <a:rPr lang="en">
                          <a:latin typeface="Georgia"/>
                          <a:ea typeface="Georgia"/>
                          <a:cs typeface="Georgia"/>
                          <a:sym typeface="Georgia"/>
                        </a:rPr>
                        <a:t>is an interjection word.</a:t>
                      </a:r>
                    </a:p>
                    <a:p>
                      <a:pPr lvl="0" rtl="0" algn="ctr">
                        <a:spcBef>
                          <a:spcPts val="0"/>
                        </a:spcBef>
                        <a:buNone/>
                      </a:pPr>
                      <a:r>
                        <a:rPr lang="en">
                          <a:latin typeface="Georgia"/>
                          <a:ea typeface="Georgia"/>
                          <a:cs typeface="Georgia"/>
                          <a:sym typeface="Georgia"/>
                        </a:rPr>
                        <a:t>It denotes happiness and is applied to the word before it.</a:t>
                      </a:r>
                    </a:p>
                    <a:p>
                      <a:pPr lvl="0" rtl="0" algn="ctr">
                        <a:spcBef>
                          <a:spcPts val="0"/>
                        </a:spcBef>
                        <a:buNone/>
                      </a:pPr>
                      <a:r>
                        <a:rPr b="1" lang="en">
                          <a:latin typeface="Georgia"/>
                          <a:ea typeface="Georgia"/>
                          <a:cs typeface="Georgia"/>
                          <a:sym typeface="Georgia"/>
                        </a:rPr>
                        <a:t>cinri ui</a:t>
                      </a:r>
                      <a:r>
                        <a:rPr lang="en">
                          <a:latin typeface="Georgia"/>
                          <a:ea typeface="Georgia"/>
                          <a:cs typeface="Georgia"/>
                          <a:sym typeface="Georgia"/>
                        </a:rPr>
                        <a:t> means </a:t>
                      </a:r>
                      <a:r>
                        <a:rPr i="1" lang="en">
                          <a:latin typeface="Georgia"/>
                          <a:ea typeface="Georgia"/>
                          <a:cs typeface="Georgia"/>
                          <a:sym typeface="Georgia"/>
                        </a:rPr>
                        <a:t>… interesting, yay!</a:t>
                      </a:r>
                    </a:p>
                    <a:p>
                      <a:pPr lvl="0" rtl="0" algn="ctr">
                        <a:spcBef>
                          <a:spcPts val="0"/>
                        </a:spcBef>
                        <a:buNone/>
                      </a:pPr>
                      <a:r>
                        <a:t/>
                      </a:r>
                      <a:endParaRPr i="1">
                        <a:latin typeface="Georgia"/>
                        <a:ea typeface="Georgia"/>
                        <a:cs typeface="Georgia"/>
                        <a:sym typeface="Georgia"/>
                      </a:endParaRPr>
                    </a:p>
                    <a:p>
                      <a:pPr lvl="0" rtl="0" algn="ctr">
                        <a:spcBef>
                          <a:spcPts val="0"/>
                        </a:spcBef>
                        <a:buClr>
                          <a:schemeClr val="dk1"/>
                        </a:buClr>
                        <a:buSzPct val="78571"/>
                        <a:buFont typeface="Arial"/>
                        <a:buNone/>
                      </a:pPr>
                      <a:r>
                        <a:rPr lang="en">
                          <a:solidFill>
                            <a:schemeClr val="dk1"/>
                          </a:solidFill>
                          <a:latin typeface="Georgia"/>
                          <a:ea typeface="Georgia"/>
                          <a:cs typeface="Georgia"/>
                          <a:sym typeface="Georgia"/>
                        </a:rPr>
                        <a:t>Interjections modify the whole sentence</a:t>
                      </a:r>
                    </a:p>
                    <a:p>
                      <a:pPr lvl="0" rtl="0" algn="ctr">
                        <a:spcBef>
                          <a:spcPts val="0"/>
                        </a:spcBef>
                        <a:buNone/>
                      </a:pPr>
                      <a:r>
                        <a:rPr lang="en">
                          <a:latin typeface="Georgia"/>
                          <a:ea typeface="Georgia"/>
                          <a:cs typeface="Georgia"/>
                          <a:sym typeface="Georgia"/>
                        </a:rPr>
                        <a:t>when put just after </a:t>
                      </a:r>
                      <a:r>
                        <a:rPr b="1" lang="en">
                          <a:latin typeface="Georgia"/>
                          <a:ea typeface="Georgia"/>
                          <a:cs typeface="Georgia"/>
                          <a:sym typeface="Georgia"/>
                        </a:rPr>
                        <a:t>i </a:t>
                      </a:r>
                      <a:r>
                        <a:rPr lang="en">
                          <a:latin typeface="Georgia"/>
                          <a:ea typeface="Georgia"/>
                          <a:cs typeface="Georgia"/>
                          <a:sym typeface="Georgia"/>
                        </a:rPr>
                        <a:t>or</a:t>
                      </a:r>
                    </a:p>
                    <a:p>
                      <a:pPr lvl="0" rtl="0" algn="ctr">
                        <a:spcBef>
                          <a:spcPts val="0"/>
                        </a:spcBef>
                        <a:buNone/>
                      </a:pPr>
                      <a:r>
                        <a:rPr lang="en">
                          <a:latin typeface="Georgia"/>
                          <a:ea typeface="Georgia"/>
                          <a:cs typeface="Georgia"/>
                          <a:sym typeface="Georgia"/>
                        </a:rPr>
                        <a:t>in the beginning of a sentence if </a:t>
                      </a:r>
                      <a:r>
                        <a:rPr b="1" lang="en">
                          <a:latin typeface="Georgia"/>
                          <a:ea typeface="Georgia"/>
                          <a:cs typeface="Georgia"/>
                          <a:sym typeface="Georgia"/>
                        </a:rPr>
                        <a:t> i </a:t>
                      </a:r>
                      <a:r>
                        <a:rPr lang="en">
                          <a:latin typeface="Georgia"/>
                          <a:ea typeface="Georgia"/>
                          <a:cs typeface="Georgia"/>
                          <a:sym typeface="Georgia"/>
                        </a:rPr>
                        <a:t>is omitted:</a:t>
                      </a:r>
                    </a:p>
                    <a:p>
                      <a:pPr lvl="0" rtl="0" algn="ctr">
                        <a:spcBef>
                          <a:spcPts val="0"/>
                        </a:spcBef>
                        <a:buNone/>
                      </a:pPr>
                      <a:r>
                        <a:rPr b="1" lang="en">
                          <a:latin typeface="Georgia"/>
                          <a:ea typeface="Georgia"/>
                          <a:cs typeface="Georgia"/>
                          <a:sym typeface="Georgia"/>
                        </a:rPr>
                        <a:t>ui mi prami</a:t>
                      </a:r>
                      <a:r>
                        <a:rPr lang="en">
                          <a:latin typeface="Georgia"/>
                          <a:ea typeface="Georgia"/>
                          <a:cs typeface="Georgia"/>
                          <a:sym typeface="Georgia"/>
                        </a:rPr>
                        <a:t> = </a:t>
                      </a:r>
                      <a:r>
                        <a:rPr i="1" lang="en">
                          <a:latin typeface="Georgia"/>
                          <a:ea typeface="Georgia"/>
                          <a:cs typeface="Georgia"/>
                          <a:sym typeface="Georgia"/>
                        </a:rPr>
                        <a:t>Yay, I love (I’m in love)</a:t>
                      </a:r>
                    </a:p>
                  </a:txBody>
                  <a:tcPr marT="91425" marB="91425" marR="91425" marL="91425">
                    <a:solidFill>
                      <a:srgbClr val="FFD966"/>
                    </a:solidFill>
                  </a:tcPr>
                </a:tc>
                <a:tc hMerge="1"/>
                <a:tc hMerge="1"/>
                <a:tc hMerge="1"/>
                <a:tc hMerge="1"/>
                <a:tc hMerge="1"/>
              </a:tr>
            </a:tbl>
          </a:graphicData>
        </a:graphic>
      </p:graphicFrame>
      <p:graphicFrame>
        <p:nvGraphicFramePr>
          <p:cNvPr id="161" name="Shape 161"/>
          <p:cNvGraphicFramePr/>
          <p:nvPr/>
        </p:nvGraphicFramePr>
        <p:xfrm>
          <a:off x="389925" y="215250"/>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5363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se skina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mutce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cinri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ui</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4800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makes a noun: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a plot, action of a movie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main verb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very</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interesting</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Yay!</a:t>
                      </a:r>
                      <a:br>
                        <a:rPr lang="en">
                          <a:latin typeface="Georgia"/>
                          <a:ea typeface="Georgia"/>
                          <a:cs typeface="Georgia"/>
                          <a:sym typeface="Georgia"/>
                        </a:rPr>
                      </a:br>
                      <a:r>
                        <a:rPr lang="en" sz="1300">
                          <a:latin typeface="Georgia"/>
                          <a:ea typeface="Georgia"/>
                          <a:cs typeface="Georgia"/>
                          <a:sym typeface="Georgia"/>
                        </a:rPr>
                        <a:t>(interjection)</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5" name="Shape 165"/>
        <p:cNvGrpSpPr/>
        <p:nvPr/>
      </p:nvGrpSpPr>
      <p:grpSpPr>
        <a:xfrm>
          <a:off x="0" y="0"/>
          <a:ext cx="0" cy="0"/>
          <a:chOff x="0" y="0"/>
          <a:chExt cx="0" cy="0"/>
        </a:xfrm>
      </p:grpSpPr>
      <p:graphicFrame>
        <p:nvGraphicFramePr>
          <p:cNvPr id="166" name="Shape 166"/>
          <p:cNvGraphicFramePr/>
          <p:nvPr/>
        </p:nvGraphicFramePr>
        <p:xfrm>
          <a:off x="874950" y="193750"/>
          <a:ext cx="3000000" cy="3000000"/>
        </p:xfrm>
        <a:graphic>
          <a:graphicData uri="http://schemas.openxmlformats.org/drawingml/2006/table">
            <a:tbl>
              <a:tblPr>
                <a:noFill/>
                <a:tableStyleId>{45A32ED0-A8B8-41B2-BC8E-FA417A5E6CBD}</a:tableStyleId>
              </a:tblPr>
              <a:tblGrid>
                <a:gridCol w="1232350"/>
                <a:gridCol w="1232350"/>
                <a:gridCol w="1232350"/>
                <a:gridCol w="1232350"/>
                <a:gridCol w="1232350"/>
                <a:gridCol w="1232350"/>
              </a:tblGrid>
              <a:tr h="626625">
                <a:tc gridSpan="4">
                  <a:txBody>
                    <a:bodyPr>
                      <a:noAutofit/>
                    </a:bodyPr>
                    <a:lstStyle/>
                    <a:p>
                      <a:pPr lvl="0" rtl="0" algn="ctr">
                        <a:spcBef>
                          <a:spcPts val="0"/>
                        </a:spcBef>
                        <a:buNone/>
                      </a:pPr>
                      <a:r>
                        <a:rPr b="1" lang="en" sz="2400">
                          <a:latin typeface="Georgia"/>
                          <a:ea typeface="Georgia"/>
                          <a:cs typeface="Georgia"/>
                          <a:sym typeface="Georgia"/>
                        </a:rPr>
                        <a:t>i xu do tugni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hMerge="1"/>
                <a:tc hMerge="1"/>
                <a:tc hMerge="1"/>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je’u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16000">
                <a:tc gridSpan="4">
                  <a:txBody>
                    <a:bodyPr>
                      <a:noAutofit/>
                    </a:bodyPr>
                    <a:lstStyle/>
                    <a:p>
                      <a:pPr lvl="0" rtl="0" algn="ctr">
                        <a:spcBef>
                          <a:spcPts val="0"/>
                        </a:spcBef>
                        <a:buNone/>
                      </a:pPr>
                      <a:r>
                        <a:rPr lang="en">
                          <a:latin typeface="Georgia"/>
                          <a:ea typeface="Georgia"/>
                          <a:cs typeface="Georgia"/>
                          <a:sym typeface="Georgia"/>
                        </a:rPr>
                        <a:t>Do you agree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vMerge="1"/>
                <a:tc>
                  <a:txBody>
                    <a:bodyPr>
                      <a:noAutofit/>
                    </a:bodyPr>
                    <a:lstStyle/>
                    <a:p>
                      <a:pPr lvl="0" rtl="0" algn="ctr">
                        <a:spcBef>
                          <a:spcPts val="0"/>
                        </a:spcBef>
                        <a:buNone/>
                      </a:pPr>
                      <a:r>
                        <a:rPr lang="en">
                          <a:latin typeface="Georgia"/>
                          <a:ea typeface="Georgia"/>
                          <a:cs typeface="Georgia"/>
                          <a:sym typeface="Georgia"/>
                        </a:rPr>
                        <a:t>Yes.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167" name="Shape 167"/>
          <p:cNvGraphicFramePr/>
          <p:nvPr/>
        </p:nvGraphicFramePr>
        <p:xfrm>
          <a:off x="874950" y="1389175"/>
          <a:ext cx="3000000" cy="3000000"/>
        </p:xfrm>
        <a:graphic>
          <a:graphicData uri="http://schemas.openxmlformats.org/drawingml/2006/table">
            <a:tbl>
              <a:tblPr>
                <a:noFill/>
                <a:tableStyleId>{45A32ED0-A8B8-41B2-BC8E-FA417A5E6CBD}</a:tableStyleId>
              </a:tblPr>
              <a:tblGrid>
                <a:gridCol w="1232350"/>
                <a:gridCol w="1232350"/>
                <a:gridCol w="1232350"/>
                <a:gridCol w="1232350"/>
                <a:gridCol w="1232350"/>
                <a:gridCol w="1232350"/>
              </a:tblGrid>
              <a:tr h="626625">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xu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tugni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je’u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16000">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yes/no particle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agree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vMerge="1"/>
                <a:tc>
                  <a:txBody>
                    <a:bodyPr>
                      <a:noAutofit/>
                    </a:bodyPr>
                    <a:lstStyle/>
                    <a:p>
                      <a:pPr lvl="0" rtl="0" algn="ctr">
                        <a:spcBef>
                          <a:spcPts val="0"/>
                        </a:spcBef>
                        <a:buNone/>
                      </a:pPr>
                      <a:r>
                        <a:rPr lang="en">
                          <a:latin typeface="Georgia"/>
                          <a:ea typeface="Georgia"/>
                          <a:cs typeface="Georgia"/>
                          <a:sym typeface="Georgia"/>
                        </a:rPr>
                        <a:t>Yes (True)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1" name="Shape 171"/>
        <p:cNvGrpSpPr/>
        <p:nvPr/>
      </p:nvGrpSpPr>
      <p:grpSpPr>
        <a:xfrm>
          <a:off x="0" y="0"/>
          <a:ext cx="0" cy="0"/>
          <a:chOff x="0" y="0"/>
          <a:chExt cx="0" cy="0"/>
        </a:xfrm>
      </p:grpSpPr>
      <p:graphicFrame>
        <p:nvGraphicFramePr>
          <p:cNvPr id="172" name="Shape 172"/>
          <p:cNvGraphicFramePr/>
          <p:nvPr/>
        </p:nvGraphicFramePr>
        <p:xfrm>
          <a:off x="874950" y="127975"/>
          <a:ext cx="3000000" cy="3000000"/>
        </p:xfrm>
        <a:graphic>
          <a:graphicData uri="http://schemas.openxmlformats.org/drawingml/2006/table">
            <a:tbl>
              <a:tblPr>
                <a:noFill/>
                <a:tableStyleId>{45A32ED0-A8B8-41B2-BC8E-FA417A5E6CBD}</a:tableStyleId>
              </a:tblPr>
              <a:tblGrid>
                <a:gridCol w="1232350"/>
                <a:gridCol w="1232350"/>
                <a:gridCol w="1232350"/>
                <a:gridCol w="1232350"/>
                <a:gridCol w="1232350"/>
                <a:gridCol w="1232350"/>
              </a:tblGrid>
              <a:tr h="626625">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xu</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tugni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je’u</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16000">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yes/no particle</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agree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vMerge="1"/>
                <a:tc>
                  <a:txBody>
                    <a:bodyPr>
                      <a:noAutofit/>
                    </a:bodyPr>
                    <a:lstStyle/>
                    <a:p>
                      <a:pPr lvl="0" rtl="0" algn="ctr">
                        <a:spcBef>
                          <a:spcPts val="0"/>
                        </a:spcBef>
                        <a:buNone/>
                      </a:pPr>
                      <a:r>
                        <a:rPr lang="en">
                          <a:latin typeface="Georgia"/>
                          <a:ea typeface="Georgia"/>
                          <a:cs typeface="Georgia"/>
                          <a:sym typeface="Georgia"/>
                        </a:rPr>
                        <a:t>Yes (True)</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r>
            </a:tbl>
          </a:graphicData>
        </a:graphic>
      </p:graphicFrame>
      <p:graphicFrame>
        <p:nvGraphicFramePr>
          <p:cNvPr id="173" name="Shape 173"/>
          <p:cNvGraphicFramePr/>
          <p:nvPr/>
        </p:nvGraphicFramePr>
        <p:xfrm>
          <a:off x="389912" y="1537675"/>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502075">
                <a:tc gridSpan="6">
                  <a:txBody>
                    <a:bodyPr>
                      <a:noAutofit/>
                    </a:bodyPr>
                    <a:lstStyle/>
                    <a:p>
                      <a:pPr lvl="0" rtl="0" algn="ctr">
                        <a:spcBef>
                          <a:spcPts val="0"/>
                        </a:spcBef>
                        <a:buNone/>
                      </a:pPr>
                      <a:r>
                        <a:rPr b="1" lang="en" sz="3600">
                          <a:latin typeface="Georgia"/>
                          <a:ea typeface="Georgia"/>
                          <a:cs typeface="Georgia"/>
                          <a:sym typeface="Georgia"/>
                        </a:rPr>
                        <a:t>xu</a:t>
                      </a:r>
                      <a:r>
                        <a:rPr lang="en" sz="3600">
                          <a:latin typeface="Georgia"/>
                          <a:ea typeface="Georgia"/>
                          <a:cs typeface="Georgia"/>
                          <a:sym typeface="Georgia"/>
                        </a:rPr>
                        <a:t> - yes/ no question</a:t>
                      </a:r>
                    </a:p>
                  </a:txBody>
                  <a:tcPr marT="91425" marB="91425" marR="91425" marL="91425">
                    <a:solidFill>
                      <a:srgbClr val="FFD966"/>
                    </a:solidFill>
                  </a:tcPr>
                </a:tc>
                <a:tc hMerge="1"/>
                <a:tc hMerge="1"/>
                <a:tc hMerge="1"/>
                <a:tc hMerge="1"/>
                <a:tc hMerge="1"/>
              </a:tr>
              <a:tr h="1984925">
                <a:tc gridSpan="6">
                  <a:txBody>
                    <a:bodyPr>
                      <a:noAutofit/>
                    </a:bodyPr>
                    <a:lstStyle/>
                    <a:p>
                      <a:pPr lvl="0" rtl="0" algn="ctr">
                        <a:spcBef>
                          <a:spcPts val="0"/>
                        </a:spcBef>
                        <a:buNone/>
                      </a:pPr>
                      <a:r>
                        <a:rPr b="1" lang="en">
                          <a:latin typeface="Georgia"/>
                          <a:ea typeface="Georgia"/>
                          <a:cs typeface="Georgia"/>
                          <a:sym typeface="Georgia"/>
                        </a:rPr>
                        <a:t>xu </a:t>
                      </a:r>
                      <a:r>
                        <a:rPr lang="en">
                          <a:latin typeface="Georgia"/>
                          <a:ea typeface="Georgia"/>
                          <a:cs typeface="Georgia"/>
                          <a:sym typeface="Georgia"/>
                        </a:rPr>
                        <a:t>is also an interjection. It asks a yes/no question.</a:t>
                      </a:r>
                    </a:p>
                    <a:p>
                      <a:pPr lvl="0" rtl="0" algn="ctr">
                        <a:spcBef>
                          <a:spcPts val="0"/>
                        </a:spcBef>
                        <a:buNone/>
                      </a:pPr>
                      <a:r>
                        <a:rPr lang="en">
                          <a:latin typeface="Georgia"/>
                          <a:ea typeface="Georgia"/>
                          <a:cs typeface="Georgia"/>
                          <a:sym typeface="Georgia"/>
                        </a:rPr>
                        <a:t>To reply for a question use any interjection appropriate:</a:t>
                      </a:r>
                    </a:p>
                    <a:p>
                      <a:pPr lvl="0" rtl="0" algn="ctr">
                        <a:spcBef>
                          <a:spcPts val="0"/>
                        </a:spcBef>
                        <a:buNone/>
                      </a:pPr>
                      <a:r>
                        <a:rPr b="1" lang="en">
                          <a:latin typeface="Georgia"/>
                          <a:ea typeface="Georgia"/>
                          <a:cs typeface="Georgia"/>
                          <a:sym typeface="Georgia"/>
                        </a:rPr>
                        <a:t>je’u</a:t>
                      </a:r>
                      <a:r>
                        <a:rPr lang="en">
                          <a:latin typeface="Georgia"/>
                          <a:ea typeface="Georgia"/>
                          <a:cs typeface="Georgia"/>
                          <a:sym typeface="Georgia"/>
                        </a:rPr>
                        <a:t> - Yes (true).</a:t>
                      </a:r>
                    </a:p>
                    <a:p>
                      <a:pPr lvl="0" rtl="0" algn="ctr">
                        <a:spcBef>
                          <a:spcPts val="0"/>
                        </a:spcBef>
                        <a:buNone/>
                      </a:pPr>
                      <a:r>
                        <a:rPr b="1" lang="en">
                          <a:latin typeface="Georgia"/>
                          <a:ea typeface="Georgia"/>
                          <a:cs typeface="Georgia"/>
                          <a:sym typeface="Georgia"/>
                        </a:rPr>
                        <a:t>je’unai</a:t>
                      </a:r>
                      <a:r>
                        <a:rPr lang="en">
                          <a:latin typeface="Georgia"/>
                          <a:ea typeface="Georgia"/>
                          <a:cs typeface="Georgia"/>
                          <a:sym typeface="Georgia"/>
                        </a:rPr>
                        <a:t> - No (wrong, false).</a:t>
                      </a:r>
                    </a:p>
                    <a:p>
                      <a:pPr lvl="0" rtl="0" algn="ctr">
                        <a:spcBef>
                          <a:spcPts val="0"/>
                        </a:spcBef>
                        <a:buNone/>
                      </a:pPr>
                      <a:r>
                        <a:t/>
                      </a:r>
                      <a:endParaRPr b="1">
                        <a:latin typeface="Georgia"/>
                        <a:ea typeface="Georgia"/>
                        <a:cs typeface="Georgia"/>
                        <a:sym typeface="Georgia"/>
                      </a:endParaRPr>
                    </a:p>
                    <a:p>
                      <a:pPr lvl="0" rtl="0" algn="ctr">
                        <a:spcBef>
                          <a:spcPts val="0"/>
                        </a:spcBef>
                        <a:buNone/>
                      </a:pPr>
                      <a:r>
                        <a:rPr b="1" lang="en">
                          <a:latin typeface="Georgia"/>
                          <a:ea typeface="Georgia"/>
                          <a:cs typeface="Georgia"/>
                          <a:sym typeface="Georgia"/>
                        </a:rPr>
                        <a:t>tugni</a:t>
                      </a:r>
                      <a:r>
                        <a:rPr lang="en">
                          <a:latin typeface="Georgia"/>
                          <a:ea typeface="Georgia"/>
                          <a:cs typeface="Georgia"/>
                          <a:sym typeface="Georgia"/>
                        </a:rPr>
                        <a:t> = ... agrees with ... (somebody) about ... (something)</a:t>
                      </a:r>
                    </a:p>
                    <a:p>
                      <a:pPr lvl="0" rtl="0" algn="ctr">
                        <a:spcBef>
                          <a:spcPts val="0"/>
                        </a:spcBef>
                        <a:buNone/>
                      </a:pPr>
                      <a:r>
                        <a:t/>
                      </a:r>
                      <a:endParaRPr>
                        <a:latin typeface="Georgia"/>
                        <a:ea typeface="Georgia"/>
                        <a:cs typeface="Georgia"/>
                        <a:sym typeface="Georgia"/>
                      </a:endParaRPr>
                    </a:p>
                    <a:p>
                      <a:pPr lvl="0" rtl="0" algn="ctr">
                        <a:spcBef>
                          <a:spcPts val="0"/>
                        </a:spcBef>
                        <a:buNone/>
                      </a:pPr>
                      <a:r>
                        <a:rPr lang="en">
                          <a:latin typeface="Georgia"/>
                          <a:ea typeface="Georgia"/>
                          <a:cs typeface="Georgia"/>
                          <a:sym typeface="Georgia"/>
                        </a:rPr>
                        <a:t>Question, exclamation marks and other punctuation marks are optional in Lojban.</a:t>
                      </a:r>
                    </a:p>
                    <a:p>
                      <a:pPr lvl="0" rtl="0" algn="ctr">
                        <a:spcBef>
                          <a:spcPts val="0"/>
                        </a:spcBef>
                        <a:buNone/>
                      </a:pPr>
                      <a:r>
                        <a:rPr lang="en">
                          <a:latin typeface="Georgia"/>
                          <a:ea typeface="Georgia"/>
                          <a:cs typeface="Georgia"/>
                          <a:sym typeface="Georgia"/>
                        </a:rPr>
                        <a:t>We can as well write “</a:t>
                      </a:r>
                      <a:r>
                        <a:rPr b="1" lang="en">
                          <a:latin typeface="Georgia"/>
                          <a:ea typeface="Georgia"/>
                          <a:cs typeface="Georgia"/>
                          <a:sym typeface="Georgia"/>
                        </a:rPr>
                        <a:t>xu do tugni ?</a:t>
                      </a:r>
                      <a:r>
                        <a:rPr lang="en">
                          <a:latin typeface="Georgia"/>
                          <a:ea typeface="Georgia"/>
                          <a:cs typeface="Georgia"/>
                          <a:sym typeface="Georgia"/>
                        </a:rPr>
                        <a:t>” although </a:t>
                      </a:r>
                      <a:r>
                        <a:rPr b="1" lang="en">
                          <a:latin typeface="Georgia"/>
                          <a:ea typeface="Georgia"/>
                          <a:cs typeface="Georgia"/>
                          <a:sym typeface="Georgia"/>
                        </a:rPr>
                        <a:t>xu </a:t>
                      </a:r>
                      <a:r>
                        <a:rPr lang="en">
                          <a:latin typeface="Georgia"/>
                          <a:ea typeface="Georgia"/>
                          <a:cs typeface="Georgia"/>
                          <a:sym typeface="Georgia"/>
                        </a:rPr>
                        <a:t>already denotes a question.</a:t>
                      </a:r>
                    </a:p>
                  </a:txBody>
                  <a:tcPr marT="91425" marB="91425" marR="91425" marL="91425">
                    <a:solidFill>
                      <a:srgbClr val="FFD966"/>
                    </a:solidFill>
                  </a:tcPr>
                </a:tc>
                <a:tc hMerge="1"/>
                <a:tc hMerge="1"/>
                <a:tc hMerge="1"/>
                <a:tc hMerge="1"/>
                <a:tc hMerge="1"/>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graphicFrame>
        <p:nvGraphicFramePr>
          <p:cNvPr id="178" name="Shape 178"/>
          <p:cNvGraphicFramePr/>
          <p:nvPr/>
        </p:nvGraphicFramePr>
        <p:xfrm>
          <a:off x="389937" y="755650"/>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gridSpan="7">
                  <a:txBody>
                    <a:bodyPr>
                      <a:noAutofit/>
                    </a:bodyPr>
                    <a:lstStyle/>
                    <a:p>
                      <a:pPr lvl="0" rtl="0" algn="ctr">
                        <a:spcBef>
                          <a:spcPts val="0"/>
                        </a:spcBef>
                        <a:buNone/>
                      </a:pPr>
                      <a:r>
                        <a:rPr b="1" lang="en" sz="2400">
                          <a:latin typeface="Georgia"/>
                          <a:ea typeface="Georgia"/>
                          <a:cs typeface="Georgia"/>
                          <a:sym typeface="Georgia"/>
                        </a:rPr>
                        <a:t> mi ca’o tavla do lo pa skina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hMerge="1"/>
                <a:tc hMerge="1"/>
                <a:tc hMerge="1"/>
                <a:tc hMerge="1"/>
                <a:tc hMerge="1"/>
              </a:tr>
              <a:tr h="381000">
                <a:tc gridSpan="7">
                  <a:txBody>
                    <a:bodyPr>
                      <a:noAutofit/>
                    </a:bodyPr>
                    <a:lstStyle/>
                    <a:p>
                      <a:pPr lvl="0" rtl="0" algn="ctr">
                        <a:spcBef>
                          <a:spcPts val="0"/>
                        </a:spcBef>
                        <a:buNone/>
                      </a:pPr>
                      <a:r>
                        <a:rPr lang="en">
                          <a:latin typeface="Georgia"/>
                          <a:ea typeface="Georgia"/>
                          <a:cs typeface="Georgia"/>
                          <a:sym typeface="Georgia"/>
                        </a:rPr>
                        <a:t>I am talking to you about a movie.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graphicFrame>
        <p:nvGraphicFramePr>
          <p:cNvPr id="179" name="Shape 179"/>
          <p:cNvGraphicFramePr/>
          <p:nvPr/>
        </p:nvGraphicFramePr>
        <p:xfrm>
          <a:off x="389937" y="1993025"/>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536350">
                <a:tc gridSpan="7">
                  <a:txBody>
                    <a:bodyPr>
                      <a:noAutofit/>
                    </a:bodyPr>
                    <a:lstStyle/>
                    <a:p>
                      <a:pPr lvl="0" rtl="0" algn="ctr">
                        <a:spcBef>
                          <a:spcPts val="0"/>
                        </a:spcBef>
                        <a:buNone/>
                      </a:pPr>
                      <a:r>
                        <a:rPr b="1" lang="en" sz="2400">
                          <a:latin typeface="Georgia"/>
                          <a:ea typeface="Georgia"/>
                          <a:cs typeface="Georgia"/>
                          <a:sym typeface="Georgia"/>
                        </a:rPr>
                        <a:t>i lo se skina cu mutce cinri ui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hMerge="1"/>
                <a:tc hMerge="1"/>
                <a:tc hMerge="1"/>
                <a:tc hMerge="1"/>
                <a:tc hMerge="1"/>
                <a:tc hMerge="1"/>
              </a:tr>
              <a:tr h="480025">
                <a:tc gridSpan="7">
                  <a:txBody>
                    <a:bodyPr>
                      <a:noAutofit/>
                    </a:bodyPr>
                    <a:lstStyle/>
                    <a:p>
                      <a:pPr lvl="0" rtl="0" algn="ctr">
                        <a:spcBef>
                          <a:spcPts val="0"/>
                        </a:spcBef>
                        <a:buNone/>
                      </a:pPr>
                      <a:r>
                        <a:rPr lang="en">
                          <a:latin typeface="Georgia"/>
                          <a:ea typeface="Georgia"/>
                          <a:cs typeface="Georgia"/>
                          <a:sym typeface="Georgia"/>
                        </a:rPr>
                        <a:t>The content of the movie is very interesting!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graphicFrame>
        <p:nvGraphicFramePr>
          <p:cNvPr id="180" name="Shape 180"/>
          <p:cNvGraphicFramePr/>
          <p:nvPr/>
        </p:nvGraphicFramePr>
        <p:xfrm>
          <a:off x="874950" y="3801900"/>
          <a:ext cx="3000000" cy="3000000"/>
        </p:xfrm>
        <a:graphic>
          <a:graphicData uri="http://schemas.openxmlformats.org/drawingml/2006/table">
            <a:tbl>
              <a:tblPr>
                <a:noFill/>
                <a:tableStyleId>{45A32ED0-A8B8-41B2-BC8E-FA417A5E6CBD}</a:tableStyleId>
              </a:tblPr>
              <a:tblGrid>
                <a:gridCol w="1232350"/>
                <a:gridCol w="1232350"/>
                <a:gridCol w="1232350"/>
                <a:gridCol w="1232350"/>
                <a:gridCol w="1232350"/>
                <a:gridCol w="1232350"/>
              </a:tblGrid>
              <a:tr h="626625">
                <a:tc gridSpan="4">
                  <a:txBody>
                    <a:bodyPr>
                      <a:noAutofit/>
                    </a:bodyPr>
                    <a:lstStyle/>
                    <a:p>
                      <a:pPr lvl="0" rtl="0" algn="ctr">
                        <a:spcBef>
                          <a:spcPts val="0"/>
                        </a:spcBef>
                        <a:buNone/>
                      </a:pPr>
                      <a:r>
                        <a:rPr b="1" lang="en" sz="2400">
                          <a:latin typeface="Georgia"/>
                          <a:ea typeface="Georgia"/>
                          <a:cs typeface="Georgia"/>
                          <a:sym typeface="Georgia"/>
                        </a:rPr>
                        <a:t>i xu do tugni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hMerge="1"/>
                <a:tc hMerge="1"/>
                <a:tc hMerge="1"/>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je’u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16000">
                <a:tc gridSpan="4">
                  <a:txBody>
                    <a:bodyPr>
                      <a:noAutofit/>
                    </a:bodyPr>
                    <a:lstStyle/>
                    <a:p>
                      <a:pPr lvl="0" rtl="0" algn="ctr">
                        <a:spcBef>
                          <a:spcPts val="0"/>
                        </a:spcBef>
                        <a:buNone/>
                      </a:pPr>
                      <a:r>
                        <a:rPr lang="en">
                          <a:latin typeface="Georgia"/>
                          <a:ea typeface="Georgia"/>
                          <a:cs typeface="Georgia"/>
                          <a:sym typeface="Georgia"/>
                        </a:rPr>
                        <a:t>Do you agree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vMerge="1"/>
                <a:tc>
                  <a:txBody>
                    <a:bodyPr>
                      <a:noAutofit/>
                    </a:bodyPr>
                    <a:lstStyle/>
                    <a:p>
                      <a:pPr lvl="0" rtl="0" algn="ctr">
                        <a:spcBef>
                          <a:spcPts val="0"/>
                        </a:spcBef>
                        <a:buNone/>
                      </a:pPr>
                      <a:r>
                        <a:rPr lang="en">
                          <a:latin typeface="Georgia"/>
                          <a:ea typeface="Georgia"/>
                          <a:cs typeface="Georgia"/>
                          <a:sym typeface="Georgia"/>
                        </a:rPr>
                        <a:t>Yes.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181" name="Shape 181"/>
          <p:cNvSpPr txBox="1"/>
          <p:nvPr/>
        </p:nvSpPr>
        <p:spPr>
          <a:xfrm>
            <a:off x="1570814" y="33475"/>
            <a:ext cx="60023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We’ve covered this dialogue:</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5" name="Shape 185"/>
        <p:cNvGrpSpPr/>
        <p:nvPr/>
      </p:nvGrpSpPr>
      <p:grpSpPr>
        <a:xfrm>
          <a:off x="0" y="0"/>
          <a:ext cx="0" cy="0"/>
          <a:chOff x="0" y="0"/>
          <a:chExt cx="0" cy="0"/>
        </a:xfrm>
      </p:grpSpPr>
      <p:graphicFrame>
        <p:nvGraphicFramePr>
          <p:cNvPr id="186" name="Shape 186"/>
          <p:cNvGraphicFramePr/>
          <p:nvPr/>
        </p:nvGraphicFramePr>
        <p:xfrm>
          <a:off x="389937" y="755650"/>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gridSpan="7">
                  <a:txBody>
                    <a:bodyPr>
                      <a:noAutofit/>
                    </a:bodyPr>
                    <a:lstStyle/>
                    <a:p>
                      <a:pPr lvl="0" rtl="0" algn="ctr">
                        <a:spcBef>
                          <a:spcPts val="0"/>
                        </a:spcBef>
                        <a:buNone/>
                      </a:pPr>
                      <a:r>
                        <a:rPr b="1" lang="en" sz="2400">
                          <a:latin typeface="Georgia"/>
                          <a:ea typeface="Georgia"/>
                          <a:cs typeface="Georgia"/>
                          <a:sym typeface="Georgia"/>
                        </a:rPr>
                        <a:t>coi do mi se cmene zo gleki. i do se cmene ma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hMerge="1"/>
                <a:tc hMerge="1"/>
                <a:tc hMerge="1"/>
                <a:tc hMerge="1"/>
                <a:tc hMerge="1"/>
              </a:tr>
              <a:tr h="381000">
                <a:tc gridSpan="7">
                  <a:txBody>
                    <a:bodyPr>
                      <a:noAutofit/>
                    </a:bodyPr>
                    <a:lstStyle/>
                    <a:p>
                      <a:pPr lvl="0" rtl="0" algn="ctr">
                        <a:spcBef>
                          <a:spcPts val="0"/>
                        </a:spcBef>
                        <a:buNone/>
                      </a:pPr>
                      <a:r>
                        <a:rPr lang="en">
                          <a:latin typeface="Georgia"/>
                          <a:ea typeface="Georgia"/>
                          <a:cs typeface="Georgia"/>
                          <a:sym typeface="Georgia"/>
                        </a:rPr>
                        <a:t>Hello! My name is Gleki. What is your name?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graphicFrame>
        <p:nvGraphicFramePr>
          <p:cNvPr id="187" name="Shape 187"/>
          <p:cNvGraphicFramePr/>
          <p:nvPr/>
        </p:nvGraphicFramePr>
        <p:xfrm>
          <a:off x="389937" y="1993025"/>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536350">
                <a:tc gridSpan="7">
                  <a:txBody>
                    <a:bodyPr>
                      <a:noAutofit/>
                    </a:bodyPr>
                    <a:lstStyle/>
                    <a:p>
                      <a:pPr lvl="0" rtl="0" algn="ctr">
                        <a:spcBef>
                          <a:spcPts val="0"/>
                        </a:spcBef>
                        <a:buNone/>
                      </a:pPr>
                      <a:r>
                        <a:rPr b="1" lang="en" sz="2300">
                          <a:latin typeface="Georgia"/>
                          <a:ea typeface="Georgia"/>
                          <a:cs typeface="Georgia"/>
                          <a:sym typeface="Georgia"/>
                        </a:rPr>
                        <a:t>i mi se cmene zo alis. i mi se pluka lo nu mi penmi 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hMerge="1"/>
                <a:tc hMerge="1"/>
                <a:tc hMerge="1"/>
                <a:tc hMerge="1"/>
                <a:tc hMerge="1"/>
                <a:tc hMerge="1"/>
              </a:tr>
              <a:tr h="480025">
                <a:tc gridSpan="7">
                  <a:txBody>
                    <a:bodyPr>
                      <a:noAutofit/>
                    </a:bodyPr>
                    <a:lstStyle/>
                    <a:p>
                      <a:pPr lvl="0" rtl="0" algn="ctr">
                        <a:spcBef>
                          <a:spcPts val="0"/>
                        </a:spcBef>
                        <a:buNone/>
                      </a:pPr>
                      <a:r>
                        <a:rPr lang="en">
                          <a:latin typeface="Georgia"/>
                          <a:ea typeface="Georgia"/>
                          <a:cs typeface="Georgia"/>
                          <a:sym typeface="Georgia"/>
                        </a:rPr>
                        <a:t>My name is Alice. It’s a pleasure to meet 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graphicFrame>
        <p:nvGraphicFramePr>
          <p:cNvPr id="188" name="Shape 188"/>
          <p:cNvGraphicFramePr/>
          <p:nvPr/>
        </p:nvGraphicFramePr>
        <p:xfrm>
          <a:off x="2107325" y="3335200"/>
          <a:ext cx="3000000" cy="3000000"/>
        </p:xfrm>
        <a:graphic>
          <a:graphicData uri="http://schemas.openxmlformats.org/drawingml/2006/table">
            <a:tbl>
              <a:tblPr>
                <a:noFill/>
                <a:tableStyleId>{45A32ED0-A8B8-41B2-BC8E-FA417A5E6CBD}</a:tableStyleId>
              </a:tblPr>
              <a:tblGrid>
                <a:gridCol w="1232350"/>
                <a:gridCol w="1232350"/>
                <a:gridCol w="1232350"/>
                <a:gridCol w="1232350"/>
              </a:tblGrid>
              <a:tr h="626625">
                <a:tc gridSpan="4">
                  <a:txBody>
                    <a:bodyPr>
                      <a:noAutofit/>
                    </a:bodyPr>
                    <a:lstStyle/>
                    <a:p>
                      <a:pPr lvl="0" rtl="0" algn="ctr">
                        <a:spcBef>
                          <a:spcPts val="0"/>
                        </a:spcBef>
                        <a:buNone/>
                      </a:pPr>
                      <a:r>
                        <a:rPr b="1" lang="en" sz="2400">
                          <a:latin typeface="Georgia"/>
                          <a:ea typeface="Georgia"/>
                          <a:cs typeface="Georgia"/>
                          <a:sym typeface="Georgia"/>
                        </a:rPr>
                        <a:t>go’i ra’o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hMerge="1"/>
                <a:tc hMerge="1"/>
              </a:tr>
              <a:tr h="416000">
                <a:tc gridSpan="4">
                  <a:txBody>
                    <a:bodyPr>
                      <a:noAutofit/>
                    </a:bodyPr>
                    <a:lstStyle/>
                    <a:p>
                      <a:pPr lvl="0" rtl="0" algn="ctr">
                        <a:spcBef>
                          <a:spcPts val="0"/>
                        </a:spcBef>
                        <a:buNone/>
                      </a:pPr>
                      <a:r>
                        <a:rPr lang="en">
                          <a:latin typeface="Georgia"/>
                          <a:ea typeface="Georgia"/>
                          <a:cs typeface="Georgia"/>
                          <a:sym typeface="Georgia"/>
                        </a:rPr>
                        <a:t>Me too.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r>
            </a:tbl>
          </a:graphicData>
        </a:graphic>
      </p:graphicFrame>
      <p:sp>
        <p:nvSpPr>
          <p:cNvPr id="189" name="Shape 189"/>
          <p:cNvSpPr txBox="1"/>
          <p:nvPr/>
        </p:nvSpPr>
        <p:spPr>
          <a:xfrm>
            <a:off x="2187466" y="0"/>
            <a:ext cx="47690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2. A dialogue.</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3" name="Shape 193"/>
        <p:cNvGrpSpPr/>
        <p:nvPr/>
      </p:nvGrpSpPr>
      <p:grpSpPr>
        <a:xfrm>
          <a:off x="0" y="0"/>
          <a:ext cx="0" cy="0"/>
          <a:chOff x="0" y="0"/>
          <a:chExt cx="0" cy="0"/>
        </a:xfrm>
      </p:grpSpPr>
      <p:graphicFrame>
        <p:nvGraphicFramePr>
          <p:cNvPr id="194" name="Shape 194"/>
          <p:cNvGraphicFramePr/>
          <p:nvPr/>
        </p:nvGraphicFramePr>
        <p:xfrm>
          <a:off x="394575" y="736675"/>
          <a:ext cx="3000000" cy="3000000"/>
        </p:xfrm>
        <a:graphic>
          <a:graphicData uri="http://schemas.openxmlformats.org/drawingml/2006/table">
            <a:tbl>
              <a:tblPr>
                <a:noFill/>
                <a:tableStyleId>{45A32ED0-A8B8-41B2-BC8E-FA417A5E6CBD}</a:tableStyleId>
              </a:tblPr>
              <a:tblGrid>
                <a:gridCol w="956150"/>
                <a:gridCol w="927675"/>
                <a:gridCol w="1060500"/>
                <a:gridCol w="1771875"/>
                <a:gridCol w="2246175"/>
                <a:gridCol w="1392475"/>
              </a:tblGrid>
              <a:tr h="352700">
                <a:tc>
                  <a:txBody>
                    <a:bodyPr>
                      <a:noAutofit/>
                    </a:bodyPr>
                    <a:lstStyle/>
                    <a:p>
                      <a:pPr lvl="0" rtl="0" algn="ctr">
                        <a:spcBef>
                          <a:spcPts val="0"/>
                        </a:spcBef>
                        <a:buNone/>
                      </a:pPr>
                      <a:r>
                        <a:rPr b="1" lang="en" sz="2400">
                          <a:latin typeface="Georgia"/>
                          <a:ea typeface="Georgia"/>
                          <a:cs typeface="Georgia"/>
                          <a:sym typeface="Georgia"/>
                        </a:rPr>
                        <a:t>coi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300">
                          <a:latin typeface="Georgia"/>
                          <a:ea typeface="Georgia"/>
                          <a:cs typeface="Georgia"/>
                          <a:sym typeface="Georgia"/>
                        </a:rPr>
                        <a:t>se cmene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zo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gleki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79500">
                <a:tc>
                  <a:txBody>
                    <a:bodyPr>
                      <a:noAutofit/>
                    </a:bodyPr>
                    <a:lstStyle/>
                    <a:p>
                      <a:pPr lvl="0" rtl="0" algn="ctr">
                        <a:spcBef>
                          <a:spcPts val="0"/>
                        </a:spcBef>
                        <a:buNone/>
                      </a:pPr>
                      <a:r>
                        <a:rPr lang="en">
                          <a:latin typeface="Georgia"/>
                          <a:ea typeface="Georgia"/>
                          <a:cs typeface="Georgia"/>
                          <a:sym typeface="Georgia"/>
                        </a:rPr>
                        <a:t>Hello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named</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Quote one word:</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Clr>
                          <a:schemeClr val="dk1"/>
                        </a:buClr>
                        <a:buSzPct val="78571"/>
                        <a:buFont typeface="Arial"/>
                        <a:buNone/>
                      </a:pPr>
                      <a:r>
                        <a:rPr lang="en">
                          <a:solidFill>
                            <a:schemeClr val="dk1"/>
                          </a:solidFill>
                          <a:latin typeface="Georgia"/>
                          <a:ea typeface="Georgia"/>
                          <a:cs typeface="Georgia"/>
                          <a:sym typeface="Georgia"/>
                        </a:rPr>
                        <a:t>Gleki (literally</a:t>
                      </a:r>
                    </a:p>
                    <a:p>
                      <a:pPr lvl="0" rtl="0" algn="ctr">
                        <a:spcBef>
                          <a:spcPts val="0"/>
                        </a:spcBef>
                        <a:buClr>
                          <a:schemeClr val="dk1"/>
                        </a:buClr>
                        <a:buSzPct val="78571"/>
                        <a:buFont typeface="Arial"/>
                        <a:buNone/>
                      </a:pPr>
                      <a:r>
                        <a:rPr lang="en">
                          <a:solidFill>
                            <a:schemeClr val="dk1"/>
                          </a:solidFill>
                          <a:latin typeface="Georgia"/>
                          <a:ea typeface="Georgia"/>
                          <a:cs typeface="Georgia"/>
                          <a:sym typeface="Georgia"/>
                        </a:rPr>
                        <a:t>“to be happy”)</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195" name="Shape 195"/>
          <p:cNvSpPr txBox="1"/>
          <p:nvPr/>
        </p:nvSpPr>
        <p:spPr>
          <a:xfrm>
            <a:off x="1288653" y="43875"/>
            <a:ext cx="65666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The structure of our dialogue.</a:t>
            </a:r>
          </a:p>
        </p:txBody>
      </p:sp>
      <p:graphicFrame>
        <p:nvGraphicFramePr>
          <p:cNvPr id="196" name="Shape 196"/>
          <p:cNvGraphicFramePr/>
          <p:nvPr/>
        </p:nvGraphicFramePr>
        <p:xfrm>
          <a:off x="1203700" y="2080925"/>
          <a:ext cx="3000000" cy="3000000"/>
        </p:xfrm>
        <a:graphic>
          <a:graphicData uri="http://schemas.openxmlformats.org/drawingml/2006/table">
            <a:tbl>
              <a:tblPr>
                <a:noFill/>
                <a:tableStyleId>{45A32ED0-A8B8-41B2-BC8E-FA417A5E6CBD}</a:tableStyleId>
              </a:tblPr>
              <a:tblGrid>
                <a:gridCol w="1883325"/>
                <a:gridCol w="1484975"/>
                <a:gridCol w="1684150"/>
                <a:gridCol w="1684150"/>
              </a:tblGrid>
              <a:tr h="5006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se cmene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300">
                          <a:latin typeface="Georgia"/>
                          <a:ea typeface="Georgia"/>
                          <a:cs typeface="Georgia"/>
                          <a:sym typeface="Georgia"/>
                        </a:rPr>
                        <a:t>ma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136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named</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what?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0" name="Shape 200"/>
        <p:cNvGrpSpPr/>
        <p:nvPr/>
      </p:nvGrpSpPr>
      <p:grpSpPr>
        <a:xfrm>
          <a:off x="0" y="0"/>
          <a:ext cx="0" cy="0"/>
          <a:chOff x="0" y="0"/>
          <a:chExt cx="0" cy="0"/>
        </a:xfrm>
      </p:grpSpPr>
      <p:graphicFrame>
        <p:nvGraphicFramePr>
          <p:cNvPr id="201" name="Shape 201"/>
          <p:cNvGraphicFramePr/>
          <p:nvPr/>
        </p:nvGraphicFramePr>
        <p:xfrm>
          <a:off x="505800" y="737225"/>
          <a:ext cx="3000000" cy="3000000"/>
        </p:xfrm>
        <a:graphic>
          <a:graphicData uri="http://schemas.openxmlformats.org/drawingml/2006/table">
            <a:tbl>
              <a:tblPr>
                <a:noFill/>
                <a:tableStyleId>{45A32ED0-A8B8-41B2-BC8E-FA417A5E6CBD}</a:tableStyleId>
              </a:tblPr>
              <a:tblGrid>
                <a:gridCol w="1882600"/>
                <a:gridCol w="962475"/>
                <a:gridCol w="2034350"/>
                <a:gridCol w="1626475"/>
                <a:gridCol w="1626475"/>
              </a:tblGrid>
              <a:tr h="364575">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se cmene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zo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alis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420050">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named</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Quote one word:</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Alice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202" name="Shape 202"/>
          <p:cNvSpPr txBox="1"/>
          <p:nvPr/>
        </p:nvSpPr>
        <p:spPr>
          <a:xfrm>
            <a:off x="1288653" y="43875"/>
            <a:ext cx="65666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The structure of our dialogue.</a:t>
            </a:r>
          </a:p>
        </p:txBody>
      </p:sp>
      <p:graphicFrame>
        <p:nvGraphicFramePr>
          <p:cNvPr id="203" name="Shape 203"/>
          <p:cNvGraphicFramePr/>
          <p:nvPr/>
        </p:nvGraphicFramePr>
        <p:xfrm>
          <a:off x="1917975" y="3457900"/>
          <a:ext cx="3000000" cy="3000000"/>
        </p:xfrm>
        <a:graphic>
          <a:graphicData uri="http://schemas.openxmlformats.org/drawingml/2006/table">
            <a:tbl>
              <a:tblPr>
                <a:noFill/>
                <a:tableStyleId>{45A32ED0-A8B8-41B2-BC8E-FA417A5E6CBD}</a:tableStyleId>
              </a:tblPr>
              <a:tblGrid>
                <a:gridCol w="1617325"/>
                <a:gridCol w="4046425"/>
              </a:tblGrid>
              <a:tr h="407350">
                <a:tc>
                  <a:txBody>
                    <a:bodyPr>
                      <a:noAutofit/>
                    </a:bodyPr>
                    <a:lstStyle/>
                    <a:p>
                      <a:pPr lvl="0" rtl="0" algn="ctr">
                        <a:spcBef>
                          <a:spcPts val="0"/>
                        </a:spcBef>
                        <a:buNone/>
                      </a:pPr>
                      <a:r>
                        <a:rPr b="1" lang="en" sz="2400">
                          <a:latin typeface="Georgia"/>
                          <a:ea typeface="Georgia"/>
                          <a:cs typeface="Georgia"/>
                          <a:sym typeface="Georgia"/>
                        </a:rPr>
                        <a:t>go’i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ra’o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50100">
                <a:tc>
                  <a:txBody>
                    <a:bodyPr>
                      <a:noAutofit/>
                    </a:bodyPr>
                    <a:lstStyle/>
                    <a:p>
                      <a:pPr lvl="0" rtl="0" algn="ctr">
                        <a:spcBef>
                          <a:spcPts val="0"/>
                        </a:spcBef>
                        <a:buNone/>
                      </a:pPr>
                      <a:r>
                        <a:rPr lang="en">
                          <a:latin typeface="Georgia"/>
                          <a:ea typeface="Georgia"/>
                          <a:cs typeface="Georgia"/>
                          <a:sym typeface="Georgia"/>
                        </a:rPr>
                        <a:t>previous phrase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in which pronouns are applied to the speaker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204" name="Shape 204"/>
          <p:cNvGraphicFramePr/>
          <p:nvPr/>
        </p:nvGraphicFramePr>
        <p:xfrm>
          <a:off x="505762" y="2090625"/>
          <a:ext cx="3000000" cy="3000000"/>
        </p:xfrm>
        <a:graphic>
          <a:graphicData uri="http://schemas.openxmlformats.org/drawingml/2006/table">
            <a:tbl>
              <a:tblPr>
                <a:noFill/>
                <a:tableStyleId>{45A32ED0-A8B8-41B2-BC8E-FA417A5E6CBD}</a:tableStyleId>
              </a:tblPr>
              <a:tblGrid>
                <a:gridCol w="1508125"/>
                <a:gridCol w="634225"/>
                <a:gridCol w="1631600"/>
                <a:gridCol w="793500"/>
                <a:gridCol w="988575"/>
                <a:gridCol w="707325"/>
                <a:gridCol w="1246375"/>
                <a:gridCol w="622725"/>
              </a:tblGrid>
              <a:tr h="4359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se pluka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nu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penmi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808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...feels pleasure of ... (event)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noun: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phrase starts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meet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txBox="1"/>
          <p:nvPr>
            <p:ph type="title"/>
          </p:nvPr>
        </p:nvSpPr>
        <p:spPr>
          <a:xfrm>
            <a:off x="457200" y="2143053"/>
            <a:ext cx="8229600" cy="857400"/>
          </a:xfrm>
          <a:prstGeom prst="rect">
            <a:avLst/>
          </a:prstGeom>
        </p:spPr>
        <p:txBody>
          <a:bodyPr anchorCtr="0" anchor="b" bIns="91425" lIns="91425" rIns="91425" tIns="91425">
            <a:noAutofit/>
          </a:bodyPr>
          <a:lstStyle/>
          <a:p>
            <a:pPr lvl="0" rtl="0" algn="ctr">
              <a:spcBef>
                <a:spcPts val="0"/>
              </a:spcBef>
              <a:buNone/>
            </a:pPr>
            <a:r>
              <a:rPr lang="en">
                <a:latin typeface="Georgia"/>
                <a:ea typeface="Georgia"/>
                <a:cs typeface="Georgia"/>
                <a:sym typeface="Georgia"/>
              </a:rPr>
              <a:t>Now let’s learn</a:t>
            </a:r>
          </a:p>
          <a:p>
            <a:pPr lvl="0" rtl="0" algn="ctr">
              <a:spcBef>
                <a:spcPts val="0"/>
              </a:spcBef>
              <a:buNone/>
            </a:pPr>
            <a:r>
              <a:rPr lang="en">
                <a:latin typeface="Georgia"/>
                <a:ea typeface="Georgia"/>
                <a:cs typeface="Georgia"/>
                <a:sym typeface="Georgia"/>
              </a:rPr>
              <a:t>the structure of the dialogue.</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x="0" y="0"/>
          <a:ext cx="0" cy="0"/>
          <a:chOff x="0" y="0"/>
          <a:chExt cx="0" cy="0"/>
        </a:xfrm>
      </p:grpSpPr>
      <p:graphicFrame>
        <p:nvGraphicFramePr>
          <p:cNvPr id="41" name="Shape 41"/>
          <p:cNvGraphicFramePr/>
          <p:nvPr/>
        </p:nvGraphicFramePr>
        <p:xfrm>
          <a:off x="389937" y="755650"/>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gridSpan="7">
                  <a:txBody>
                    <a:bodyPr>
                      <a:noAutofit/>
                    </a:bodyPr>
                    <a:lstStyle/>
                    <a:p>
                      <a:pPr lvl="0" rtl="0" algn="ctr">
                        <a:spcBef>
                          <a:spcPts val="0"/>
                        </a:spcBef>
                        <a:buNone/>
                      </a:pPr>
                      <a:r>
                        <a:rPr b="1" lang="en" sz="2400">
                          <a:latin typeface="Georgia"/>
                          <a:ea typeface="Georgia"/>
                          <a:cs typeface="Georgia"/>
                          <a:sym typeface="Georgia"/>
                        </a:rPr>
                        <a:t>mi ca’o tavla do lo pa skina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hMerge="1"/>
                <a:tc hMerge="1"/>
                <a:tc hMerge="1"/>
                <a:tc hMerge="1"/>
                <a:tc hMerge="1"/>
              </a:tr>
              <a:tr h="381000">
                <a:tc gridSpan="7">
                  <a:txBody>
                    <a:bodyPr>
                      <a:noAutofit/>
                    </a:bodyPr>
                    <a:lstStyle/>
                    <a:p>
                      <a:pPr lvl="0" rtl="0" algn="ctr">
                        <a:spcBef>
                          <a:spcPts val="0"/>
                        </a:spcBef>
                        <a:buNone/>
                      </a:pPr>
                      <a:r>
                        <a:rPr lang="en">
                          <a:latin typeface="Georgia"/>
                          <a:ea typeface="Georgia"/>
                          <a:cs typeface="Georgia"/>
                          <a:sym typeface="Georgia"/>
                        </a:rPr>
                        <a:t>I am talking to you about a movie.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graphicFrame>
        <p:nvGraphicFramePr>
          <p:cNvPr id="42" name="Shape 42"/>
          <p:cNvGraphicFramePr/>
          <p:nvPr/>
        </p:nvGraphicFramePr>
        <p:xfrm>
          <a:off x="389937" y="1993025"/>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536350">
                <a:tc gridSpan="7">
                  <a:txBody>
                    <a:bodyPr>
                      <a:noAutofit/>
                    </a:bodyPr>
                    <a:lstStyle/>
                    <a:p>
                      <a:pPr lvl="0" rtl="0" algn="ctr">
                        <a:spcBef>
                          <a:spcPts val="0"/>
                        </a:spcBef>
                        <a:buNone/>
                      </a:pPr>
                      <a:r>
                        <a:rPr b="1" lang="en" sz="2400">
                          <a:latin typeface="Georgia"/>
                          <a:ea typeface="Georgia"/>
                          <a:cs typeface="Georgia"/>
                          <a:sym typeface="Georgia"/>
                        </a:rPr>
                        <a:t>i lo se skina cu mutce cinri ui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hMerge="1"/>
                <a:tc hMerge="1"/>
                <a:tc hMerge="1"/>
                <a:tc hMerge="1"/>
                <a:tc hMerge="1"/>
                <a:tc hMerge="1"/>
              </a:tr>
              <a:tr h="480025">
                <a:tc gridSpan="7">
                  <a:txBody>
                    <a:bodyPr>
                      <a:noAutofit/>
                    </a:bodyPr>
                    <a:lstStyle/>
                    <a:p>
                      <a:pPr lvl="0" rtl="0" algn="ctr">
                        <a:spcBef>
                          <a:spcPts val="0"/>
                        </a:spcBef>
                        <a:buNone/>
                      </a:pPr>
                      <a:r>
                        <a:rPr lang="en">
                          <a:latin typeface="Georgia"/>
                          <a:ea typeface="Georgia"/>
                          <a:cs typeface="Georgia"/>
                          <a:sym typeface="Georgia"/>
                        </a:rPr>
                        <a:t>The plot of the movie is very interesting!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graphicFrame>
        <p:nvGraphicFramePr>
          <p:cNvPr id="43" name="Shape 43"/>
          <p:cNvGraphicFramePr/>
          <p:nvPr/>
        </p:nvGraphicFramePr>
        <p:xfrm>
          <a:off x="874950" y="3801900"/>
          <a:ext cx="3000000" cy="3000000"/>
        </p:xfrm>
        <a:graphic>
          <a:graphicData uri="http://schemas.openxmlformats.org/drawingml/2006/table">
            <a:tbl>
              <a:tblPr>
                <a:noFill/>
                <a:tableStyleId>{45A32ED0-A8B8-41B2-BC8E-FA417A5E6CBD}</a:tableStyleId>
              </a:tblPr>
              <a:tblGrid>
                <a:gridCol w="1232350"/>
                <a:gridCol w="1232350"/>
                <a:gridCol w="1232350"/>
                <a:gridCol w="1232350"/>
                <a:gridCol w="1232350"/>
                <a:gridCol w="1232350"/>
              </a:tblGrid>
              <a:tr h="626625">
                <a:tc gridSpan="4">
                  <a:txBody>
                    <a:bodyPr>
                      <a:noAutofit/>
                    </a:bodyPr>
                    <a:lstStyle/>
                    <a:p>
                      <a:pPr lvl="0" rtl="0" algn="ctr">
                        <a:spcBef>
                          <a:spcPts val="0"/>
                        </a:spcBef>
                        <a:buNone/>
                      </a:pPr>
                      <a:r>
                        <a:rPr b="1" lang="en" sz="2400">
                          <a:latin typeface="Georgia"/>
                          <a:ea typeface="Georgia"/>
                          <a:cs typeface="Georgia"/>
                          <a:sym typeface="Georgia"/>
                        </a:rPr>
                        <a:t>i xu do tugni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hMerge="1"/>
                <a:tc hMerge="1"/>
                <a:tc hMerge="1"/>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je’u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16000">
                <a:tc gridSpan="4">
                  <a:txBody>
                    <a:bodyPr>
                      <a:noAutofit/>
                    </a:bodyPr>
                    <a:lstStyle/>
                    <a:p>
                      <a:pPr lvl="0" rtl="0" algn="ctr">
                        <a:spcBef>
                          <a:spcPts val="0"/>
                        </a:spcBef>
                        <a:buNone/>
                      </a:pPr>
                      <a:r>
                        <a:rPr lang="en">
                          <a:latin typeface="Georgia"/>
                          <a:ea typeface="Georgia"/>
                          <a:cs typeface="Georgia"/>
                          <a:sym typeface="Georgia"/>
                        </a:rPr>
                        <a:t>Do you agree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vMerge="1"/>
                <a:tc>
                  <a:txBody>
                    <a:bodyPr>
                      <a:noAutofit/>
                    </a:bodyPr>
                    <a:lstStyle/>
                    <a:p>
                      <a:pPr lvl="0" rtl="0" algn="ctr">
                        <a:spcBef>
                          <a:spcPts val="0"/>
                        </a:spcBef>
                        <a:buNone/>
                      </a:pPr>
                      <a:r>
                        <a:rPr lang="en">
                          <a:latin typeface="Georgia"/>
                          <a:ea typeface="Georgia"/>
                          <a:cs typeface="Georgia"/>
                          <a:sym typeface="Georgia"/>
                        </a:rPr>
                        <a:t>Yes.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44" name="Shape 44"/>
          <p:cNvSpPr txBox="1"/>
          <p:nvPr/>
        </p:nvSpPr>
        <p:spPr>
          <a:xfrm>
            <a:off x="2187466" y="0"/>
            <a:ext cx="4769099" cy="457200"/>
          </a:xfrm>
          <a:prstGeom prst="rect">
            <a:avLst/>
          </a:prstGeom>
          <a:noFill/>
          <a:ln>
            <a:noFill/>
          </a:ln>
        </p:spPr>
        <p:txBody>
          <a:bodyPr anchorCtr="0" anchor="t" bIns="91425" lIns="91425" rIns="91425" tIns="91425">
            <a:noAutofit/>
          </a:bodyPr>
          <a:lstStyle/>
          <a:p>
            <a:pPr lvl="0" algn="ctr">
              <a:spcBef>
                <a:spcPts val="0"/>
              </a:spcBef>
              <a:buNone/>
            </a:pPr>
            <a:r>
              <a:rPr lang="en" sz="3600">
                <a:latin typeface="Georgia"/>
                <a:ea typeface="Georgia"/>
                <a:cs typeface="Georgia"/>
                <a:sym typeface="Georgia"/>
              </a:rPr>
              <a:t>1. A dialogue.</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3" name="Shape 213"/>
        <p:cNvGrpSpPr/>
        <p:nvPr/>
      </p:nvGrpSpPr>
      <p:grpSpPr>
        <a:xfrm>
          <a:off x="0" y="0"/>
          <a:ext cx="0" cy="0"/>
          <a:chOff x="0" y="0"/>
          <a:chExt cx="0" cy="0"/>
        </a:xfrm>
      </p:grpSpPr>
      <p:graphicFrame>
        <p:nvGraphicFramePr>
          <p:cNvPr id="214" name="Shape 214"/>
          <p:cNvGraphicFramePr/>
          <p:nvPr/>
        </p:nvGraphicFramePr>
        <p:xfrm>
          <a:off x="389925" y="15858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Vocatives</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coi</a:t>
                      </a:r>
                      <a:r>
                        <a:rPr lang="en">
                          <a:solidFill>
                            <a:schemeClr val="dk1"/>
                          </a:solidFill>
                          <a:latin typeface="Georgia"/>
                          <a:ea typeface="Georgia"/>
                          <a:cs typeface="Georgia"/>
                          <a:sym typeface="Georgia"/>
                        </a:rPr>
                        <a:t> </a:t>
                      </a:r>
                      <a:r>
                        <a:rPr b="1" lang="en">
                          <a:solidFill>
                            <a:schemeClr val="dk1"/>
                          </a:solidFill>
                          <a:latin typeface="Georgia"/>
                          <a:ea typeface="Georgia"/>
                          <a:cs typeface="Georgia"/>
                          <a:sym typeface="Georgia"/>
                        </a:rPr>
                        <a:t>do </a:t>
                      </a:r>
                      <a:r>
                        <a:rPr lang="en">
                          <a:solidFill>
                            <a:schemeClr val="dk1"/>
                          </a:solidFill>
                          <a:latin typeface="Georgia"/>
                          <a:ea typeface="Georgia"/>
                          <a:cs typeface="Georgia"/>
                          <a:sym typeface="Georgia"/>
                        </a:rPr>
                        <a:t>= Hello!</a:t>
                      </a:r>
                    </a:p>
                    <a:p>
                      <a:pPr lvl="0" rtl="0" algn="ctr">
                        <a:spcBef>
                          <a:spcPts val="0"/>
                        </a:spcBef>
                        <a:buNone/>
                      </a:pPr>
                      <a:r>
                        <a:rPr b="1" lang="en">
                          <a:solidFill>
                            <a:schemeClr val="dk1"/>
                          </a:solidFill>
                          <a:latin typeface="Georgia"/>
                          <a:ea typeface="Georgia"/>
                          <a:cs typeface="Georgia"/>
                          <a:sym typeface="Georgia"/>
                        </a:rPr>
                        <a:t>do</a:t>
                      </a:r>
                      <a:r>
                        <a:rPr lang="en">
                          <a:solidFill>
                            <a:schemeClr val="dk1"/>
                          </a:solidFill>
                          <a:latin typeface="Georgia"/>
                          <a:ea typeface="Georgia"/>
                          <a:cs typeface="Georgia"/>
                          <a:sym typeface="Georgia"/>
                        </a:rPr>
                        <a:t> = you</a:t>
                      </a:r>
                    </a:p>
                    <a:p>
                      <a:pPr lvl="0" rtl="0" algn="ctr">
                        <a:spcBef>
                          <a:spcPts val="0"/>
                        </a:spcBef>
                        <a:buNone/>
                      </a:pPr>
                      <a:r>
                        <a:rPr b="1" lang="en">
                          <a:solidFill>
                            <a:schemeClr val="dk1"/>
                          </a:solidFill>
                          <a:latin typeface="Georgia"/>
                          <a:ea typeface="Georgia"/>
                          <a:cs typeface="Georgia"/>
                          <a:sym typeface="Georgia"/>
                        </a:rPr>
                        <a:t>coi</a:t>
                      </a:r>
                      <a:r>
                        <a:rPr lang="en">
                          <a:solidFill>
                            <a:schemeClr val="dk1"/>
                          </a:solidFill>
                          <a:latin typeface="Georgia"/>
                          <a:ea typeface="Georgia"/>
                          <a:cs typeface="Georgia"/>
                          <a:sym typeface="Georgia"/>
                        </a:rPr>
                        <a:t> is a vocative particle. Vocative particles require a noun, name or pronoun after them.</a:t>
                      </a:r>
                    </a:p>
                    <a:p>
                      <a:pPr lvl="0" rtl="0" algn="ctr">
                        <a:spcBef>
                          <a:spcPts val="0"/>
                        </a:spcBef>
                        <a:buNone/>
                      </a:pPr>
                      <a:r>
                        <a:rPr lang="en">
                          <a:solidFill>
                            <a:schemeClr val="dk1"/>
                          </a:solidFill>
                          <a:latin typeface="Georgia"/>
                          <a:ea typeface="Georgia"/>
                          <a:cs typeface="Georgia"/>
                          <a:sym typeface="Georgia"/>
                        </a:rPr>
                        <a:t>In the simplest case you just say </a:t>
                      </a:r>
                      <a:r>
                        <a:rPr b="1" lang="en">
                          <a:solidFill>
                            <a:schemeClr val="dk1"/>
                          </a:solidFill>
                          <a:latin typeface="Georgia"/>
                          <a:ea typeface="Georgia"/>
                          <a:cs typeface="Georgia"/>
                          <a:sym typeface="Georgia"/>
                        </a:rPr>
                        <a:t>coi do</a:t>
                      </a:r>
                      <a:r>
                        <a:rPr lang="en">
                          <a:solidFill>
                            <a:schemeClr val="dk1"/>
                          </a:solidFill>
                          <a:latin typeface="Georgia"/>
                          <a:ea typeface="Georgia"/>
                          <a:cs typeface="Georgia"/>
                          <a:sym typeface="Georgia"/>
                        </a:rPr>
                        <a:t> - “Hello you!”</a:t>
                      </a:r>
                    </a:p>
                    <a:p>
                      <a:pPr lvl="0" rtl="0" algn="ctr">
                        <a:spcBef>
                          <a:spcPts val="0"/>
                        </a:spcBef>
                        <a:buNone/>
                      </a:pPr>
                      <a:r>
                        <a:t/>
                      </a:r>
                      <a:endParaRPr i="1">
                        <a:solidFill>
                          <a:schemeClr val="dk1"/>
                        </a:solidFill>
                        <a:latin typeface="Georgia"/>
                        <a:ea typeface="Georgia"/>
                        <a:cs typeface="Georgia"/>
                        <a:sym typeface="Georgia"/>
                      </a:endParaRPr>
                    </a:p>
                  </a:txBody>
                  <a:tcPr marT="91425" marB="91425" marR="91425" marL="91425">
                    <a:solidFill>
                      <a:srgbClr val="FFE599"/>
                    </a:solidFill>
                  </a:tcPr>
                </a:tc>
                <a:tc hMerge="1"/>
                <a:tc hMerge="1"/>
                <a:tc hMerge="1"/>
                <a:tc hMerge="1"/>
                <a:tc hMerge="1"/>
              </a:tr>
            </a:tbl>
          </a:graphicData>
        </a:graphic>
      </p:graphicFrame>
      <p:graphicFrame>
        <p:nvGraphicFramePr>
          <p:cNvPr id="215" name="Shape 215"/>
          <p:cNvGraphicFramePr/>
          <p:nvPr/>
        </p:nvGraphicFramePr>
        <p:xfrm>
          <a:off x="394575" y="279475"/>
          <a:ext cx="3000000" cy="3000000"/>
        </p:xfrm>
        <a:graphic>
          <a:graphicData uri="http://schemas.openxmlformats.org/drawingml/2006/table">
            <a:tbl>
              <a:tblPr>
                <a:noFill/>
                <a:tableStyleId>{45A32ED0-A8B8-41B2-BC8E-FA417A5E6CBD}</a:tableStyleId>
              </a:tblPr>
              <a:tblGrid>
                <a:gridCol w="956150"/>
                <a:gridCol w="927675"/>
                <a:gridCol w="1060500"/>
                <a:gridCol w="1771875"/>
                <a:gridCol w="1786975"/>
                <a:gridCol w="1851675"/>
              </a:tblGrid>
              <a:tr h="418025">
                <a:tc>
                  <a:txBody>
                    <a:bodyPr>
                      <a:noAutofit/>
                    </a:bodyPr>
                    <a:lstStyle/>
                    <a:p>
                      <a:pPr lvl="0" rtl="0" algn="ctr">
                        <a:spcBef>
                          <a:spcPts val="0"/>
                        </a:spcBef>
                        <a:buNone/>
                      </a:pPr>
                      <a:r>
                        <a:rPr b="1" lang="en" sz="2400">
                          <a:latin typeface="Georgia"/>
                          <a:ea typeface="Georgia"/>
                          <a:cs typeface="Georgia"/>
                          <a:sym typeface="Georgia"/>
                        </a:rPr>
                        <a:t>coi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300">
                          <a:latin typeface="Georgia"/>
                          <a:ea typeface="Georgia"/>
                          <a:cs typeface="Georgia"/>
                          <a:sym typeface="Georgia"/>
                        </a:rPr>
                        <a:t>se cmene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zo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gleki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79500">
                <a:tc>
                  <a:txBody>
                    <a:bodyPr>
                      <a:noAutofit/>
                    </a:bodyPr>
                    <a:lstStyle/>
                    <a:p>
                      <a:pPr lvl="0" rtl="0" algn="ctr">
                        <a:spcBef>
                          <a:spcPts val="0"/>
                        </a:spcBef>
                        <a:buNone/>
                      </a:pPr>
                      <a:r>
                        <a:rPr lang="en">
                          <a:latin typeface="Georgia"/>
                          <a:ea typeface="Georgia"/>
                          <a:cs typeface="Georgia"/>
                          <a:sym typeface="Georgia"/>
                        </a:rPr>
                        <a:t>Hello</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is named</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Quote one word:</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Clr>
                          <a:schemeClr val="dk1"/>
                        </a:buClr>
                        <a:buSzPct val="78571"/>
                        <a:buFont typeface="Arial"/>
                        <a:buNone/>
                      </a:pPr>
                      <a:r>
                        <a:rPr lang="en">
                          <a:solidFill>
                            <a:schemeClr val="dk1"/>
                          </a:solidFill>
                          <a:latin typeface="Georgia"/>
                          <a:ea typeface="Georgia"/>
                          <a:cs typeface="Georgia"/>
                          <a:sym typeface="Georgia"/>
                        </a:rPr>
                        <a:t>Gleki (literally</a:t>
                      </a:r>
                    </a:p>
                    <a:p>
                      <a:pPr lvl="0" rtl="0" algn="ctr">
                        <a:spcBef>
                          <a:spcPts val="0"/>
                        </a:spcBef>
                        <a:buClr>
                          <a:schemeClr val="dk1"/>
                        </a:buClr>
                        <a:buSzPct val="78571"/>
                        <a:buFont typeface="Arial"/>
                        <a:buNone/>
                      </a:pPr>
                      <a:r>
                        <a:rPr lang="en">
                          <a:solidFill>
                            <a:schemeClr val="dk1"/>
                          </a:solidFill>
                          <a:latin typeface="Georgia"/>
                          <a:ea typeface="Georgia"/>
                          <a:cs typeface="Georgia"/>
                          <a:sym typeface="Georgia"/>
                        </a:rPr>
                        <a:t>“to be happy”)</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graphicFrame>
        <p:nvGraphicFramePr>
          <p:cNvPr id="220" name="Shape 220"/>
          <p:cNvGraphicFramePr/>
          <p:nvPr/>
        </p:nvGraphicFramePr>
        <p:xfrm>
          <a:off x="389925" y="13572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Quoting one word</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zo</a:t>
                      </a:r>
                      <a:r>
                        <a:rPr lang="en">
                          <a:solidFill>
                            <a:schemeClr val="dk1"/>
                          </a:solidFill>
                          <a:latin typeface="Georgia"/>
                          <a:ea typeface="Georgia"/>
                          <a:cs typeface="Georgia"/>
                          <a:sym typeface="Georgia"/>
                        </a:rPr>
                        <a:t> quote one next word.</a:t>
                      </a:r>
                    </a:p>
                    <a:p>
                      <a:pPr lvl="0" rtl="0" algn="ctr">
                        <a:spcBef>
                          <a:spcPts val="0"/>
                        </a:spcBef>
                        <a:buNone/>
                      </a:pPr>
                      <a:r>
                        <a:rPr lang="en">
                          <a:solidFill>
                            <a:schemeClr val="dk1"/>
                          </a:solidFill>
                          <a:latin typeface="Georgia"/>
                          <a:ea typeface="Georgia"/>
                          <a:cs typeface="Georgia"/>
                          <a:sym typeface="Georgia"/>
                        </a:rPr>
                        <a:t>In this case it’s a verb</a:t>
                      </a:r>
                    </a:p>
                    <a:p>
                      <a:pPr lvl="0" rtl="0" algn="ctr">
                        <a:spcBef>
                          <a:spcPts val="0"/>
                        </a:spcBef>
                        <a:buNone/>
                      </a:pPr>
                      <a:r>
                        <a:rPr b="1" lang="en">
                          <a:solidFill>
                            <a:schemeClr val="dk1"/>
                          </a:solidFill>
                          <a:latin typeface="Georgia"/>
                          <a:ea typeface="Georgia"/>
                          <a:cs typeface="Georgia"/>
                          <a:sym typeface="Georgia"/>
                        </a:rPr>
                        <a:t>gleki</a:t>
                      </a:r>
                      <a:r>
                        <a:rPr lang="en">
                          <a:solidFill>
                            <a:schemeClr val="dk1"/>
                          </a:solidFill>
                          <a:latin typeface="Georgia"/>
                          <a:ea typeface="Georgia"/>
                          <a:cs typeface="Georgia"/>
                          <a:sym typeface="Georgia"/>
                        </a:rPr>
                        <a:t> = ...is happy because of … (event)</a:t>
                      </a:r>
                    </a:p>
                    <a:p>
                      <a:pPr lvl="0" rtl="0" algn="ctr">
                        <a:spcBef>
                          <a:spcPts val="0"/>
                        </a:spcBef>
                        <a:buNone/>
                      </a:pPr>
                      <a:r>
                        <a:rPr lang="en">
                          <a:solidFill>
                            <a:schemeClr val="dk1"/>
                          </a:solidFill>
                          <a:latin typeface="Georgia"/>
                          <a:ea typeface="Georgia"/>
                          <a:cs typeface="Georgia"/>
                          <a:sym typeface="Georgia"/>
                        </a:rPr>
                        <a:t>Thus </a:t>
                      </a:r>
                    </a:p>
                    <a:p>
                      <a:pPr lvl="0" rtl="0" algn="ctr">
                        <a:spcBef>
                          <a:spcPts val="0"/>
                        </a:spcBef>
                        <a:buNone/>
                      </a:pPr>
                      <a:r>
                        <a:rPr b="1" lang="en">
                          <a:solidFill>
                            <a:schemeClr val="dk1"/>
                          </a:solidFill>
                          <a:latin typeface="Georgia"/>
                          <a:ea typeface="Georgia"/>
                          <a:cs typeface="Georgia"/>
                          <a:sym typeface="Georgia"/>
                        </a:rPr>
                        <a:t>zo gleki</a:t>
                      </a:r>
                      <a:r>
                        <a:rPr lang="en">
                          <a:solidFill>
                            <a:schemeClr val="dk1"/>
                          </a:solidFill>
                          <a:latin typeface="Georgia"/>
                          <a:ea typeface="Georgia"/>
                          <a:cs typeface="Georgia"/>
                          <a:sym typeface="Georgia"/>
                        </a:rPr>
                        <a:t> = “Happy” (a personal name)</a:t>
                      </a:r>
                    </a:p>
                    <a:p>
                      <a:pPr lvl="0" rtl="0" algn="ctr">
                        <a:spcBef>
                          <a:spcPts val="0"/>
                        </a:spcBef>
                        <a:buNone/>
                      </a:pPr>
                      <a:r>
                        <a:t/>
                      </a:r>
                      <a:endParaRPr>
                        <a:solidFill>
                          <a:schemeClr val="dk1"/>
                        </a:solidFill>
                        <a:latin typeface="Georgia"/>
                        <a:ea typeface="Georgia"/>
                        <a:cs typeface="Georgia"/>
                        <a:sym typeface="Georgia"/>
                      </a:endParaRPr>
                    </a:p>
                    <a:p>
                      <a:pPr lvl="0" rtl="0" algn="ctr">
                        <a:spcBef>
                          <a:spcPts val="0"/>
                        </a:spcBef>
                        <a:buNone/>
                      </a:pPr>
                      <a:r>
                        <a:rPr lang="en">
                          <a:solidFill>
                            <a:schemeClr val="dk1"/>
                          </a:solidFill>
                          <a:latin typeface="Georgia"/>
                          <a:ea typeface="Georgia"/>
                          <a:cs typeface="Georgia"/>
                          <a:sym typeface="Georgia"/>
                        </a:rPr>
                        <a:t>If your name is not a Lojban word it must end in a consonant.</a:t>
                      </a:r>
                    </a:p>
                    <a:p>
                      <a:pPr lvl="0" rtl="0" algn="ctr">
                        <a:spcBef>
                          <a:spcPts val="0"/>
                        </a:spcBef>
                        <a:buNone/>
                      </a:pPr>
                      <a:r>
                        <a:rPr lang="en">
                          <a:solidFill>
                            <a:schemeClr val="dk1"/>
                          </a:solidFill>
                          <a:latin typeface="Georgia"/>
                          <a:ea typeface="Georgia"/>
                          <a:cs typeface="Georgia"/>
                          <a:sym typeface="Georgia"/>
                        </a:rPr>
                        <a:t>Also use only Lojban letters and Lojban literal pronunciation of letters for your name.</a:t>
                      </a:r>
                    </a:p>
                    <a:p>
                      <a:pPr lvl="0" rtl="0" algn="ctr">
                        <a:spcBef>
                          <a:spcPts val="0"/>
                        </a:spcBef>
                        <a:buNone/>
                      </a:pPr>
                      <a:r>
                        <a:rPr lang="en">
                          <a:solidFill>
                            <a:schemeClr val="dk1"/>
                          </a:solidFill>
                          <a:latin typeface="Georgia"/>
                          <a:ea typeface="Georgia"/>
                          <a:cs typeface="Georgia"/>
                          <a:sym typeface="Georgia"/>
                        </a:rPr>
                        <a:t>For example,</a:t>
                      </a:r>
                    </a:p>
                    <a:p>
                      <a:pPr lvl="0" rtl="0" algn="ctr">
                        <a:spcBef>
                          <a:spcPts val="0"/>
                        </a:spcBef>
                        <a:buNone/>
                      </a:pPr>
                      <a:r>
                        <a:rPr b="1" lang="en">
                          <a:solidFill>
                            <a:schemeClr val="dk1"/>
                          </a:solidFill>
                          <a:latin typeface="Georgia"/>
                          <a:ea typeface="Georgia"/>
                          <a:cs typeface="Georgia"/>
                          <a:sym typeface="Georgia"/>
                        </a:rPr>
                        <a:t>alis, robin, robert</a:t>
                      </a:r>
                      <a:r>
                        <a:rPr lang="en">
                          <a:solidFill>
                            <a:schemeClr val="dk1"/>
                          </a:solidFill>
                          <a:latin typeface="Georgia"/>
                          <a:ea typeface="Georgia"/>
                          <a:cs typeface="Georgia"/>
                          <a:sym typeface="Georgia"/>
                        </a:rPr>
                        <a:t> are fine Lojban names.</a:t>
                      </a:r>
                    </a:p>
                    <a:p>
                      <a:pPr lvl="0" rtl="0" algn="ctr">
                        <a:spcBef>
                          <a:spcPts val="0"/>
                        </a:spcBef>
                        <a:buNone/>
                      </a:pPr>
                      <a:r>
                        <a:rPr i="1" lang="en">
                          <a:solidFill>
                            <a:schemeClr val="dk1"/>
                          </a:solidFill>
                          <a:latin typeface="Georgia"/>
                          <a:ea typeface="Georgia"/>
                          <a:cs typeface="Georgia"/>
                          <a:sym typeface="Georgia"/>
                        </a:rPr>
                        <a:t>Mary</a:t>
                      </a:r>
                      <a:r>
                        <a:rPr lang="en">
                          <a:solidFill>
                            <a:schemeClr val="dk1"/>
                          </a:solidFill>
                          <a:latin typeface="Georgia"/>
                          <a:ea typeface="Georgia"/>
                          <a:cs typeface="Georgia"/>
                          <a:sym typeface="Georgia"/>
                        </a:rPr>
                        <a:t> will become </a:t>
                      </a:r>
                      <a:r>
                        <a:rPr b="1" lang="en">
                          <a:solidFill>
                            <a:schemeClr val="dk1"/>
                          </a:solidFill>
                          <a:latin typeface="Georgia"/>
                          <a:ea typeface="Georgia"/>
                          <a:cs typeface="Georgia"/>
                          <a:sym typeface="Georgia"/>
                        </a:rPr>
                        <a:t>meris</a:t>
                      </a:r>
                      <a:r>
                        <a:rPr lang="en">
                          <a:solidFill>
                            <a:schemeClr val="dk1"/>
                          </a:solidFill>
                          <a:latin typeface="Georgia"/>
                          <a:ea typeface="Georgia"/>
                          <a:cs typeface="Georgia"/>
                          <a:sym typeface="Georgia"/>
                        </a:rPr>
                        <a:t> because this is how it sounds in English.</a:t>
                      </a:r>
                    </a:p>
                    <a:p>
                      <a:pPr lvl="0" rtl="0" algn="ctr">
                        <a:spcBef>
                          <a:spcPts val="0"/>
                        </a:spcBef>
                        <a:buNone/>
                      </a:pPr>
                      <a:r>
                        <a:rPr lang="en">
                          <a:solidFill>
                            <a:schemeClr val="dk1"/>
                          </a:solidFill>
                          <a:latin typeface="Georgia"/>
                          <a:ea typeface="Georgia"/>
                          <a:cs typeface="Georgia"/>
                          <a:sym typeface="Georgia"/>
                        </a:rPr>
                        <a:t>Plus we added a consonant in the end.</a:t>
                      </a:r>
                    </a:p>
                  </a:txBody>
                  <a:tcPr marT="91425" marB="91425" marR="91425" marL="91425">
                    <a:solidFill>
                      <a:srgbClr val="FFE599"/>
                    </a:solidFill>
                  </a:tcPr>
                </a:tc>
                <a:tc hMerge="1"/>
                <a:tc hMerge="1"/>
                <a:tc hMerge="1"/>
                <a:tc hMerge="1"/>
                <a:tc hMerge="1"/>
              </a:tr>
            </a:tbl>
          </a:graphicData>
        </a:graphic>
      </p:graphicFrame>
      <p:graphicFrame>
        <p:nvGraphicFramePr>
          <p:cNvPr id="221" name="Shape 221"/>
          <p:cNvGraphicFramePr/>
          <p:nvPr/>
        </p:nvGraphicFramePr>
        <p:xfrm>
          <a:off x="394575" y="279475"/>
          <a:ext cx="3000000" cy="3000000"/>
        </p:xfrm>
        <a:graphic>
          <a:graphicData uri="http://schemas.openxmlformats.org/drawingml/2006/table">
            <a:tbl>
              <a:tblPr>
                <a:noFill/>
                <a:tableStyleId>{45A32ED0-A8B8-41B2-BC8E-FA417A5E6CBD}</a:tableStyleId>
              </a:tblPr>
              <a:tblGrid>
                <a:gridCol w="956150"/>
                <a:gridCol w="927675"/>
                <a:gridCol w="1060500"/>
                <a:gridCol w="1771875"/>
                <a:gridCol w="2246175"/>
                <a:gridCol w="1392475"/>
              </a:tblGrid>
              <a:tr h="418025">
                <a:tc>
                  <a:txBody>
                    <a:bodyPr>
                      <a:noAutofit/>
                    </a:bodyPr>
                    <a:lstStyle/>
                    <a:p>
                      <a:pPr lvl="0" rtl="0" algn="ctr">
                        <a:spcBef>
                          <a:spcPts val="0"/>
                        </a:spcBef>
                        <a:buNone/>
                      </a:pPr>
                      <a:r>
                        <a:rPr b="1" lang="en" sz="2400">
                          <a:latin typeface="Georgia"/>
                          <a:ea typeface="Georgia"/>
                          <a:cs typeface="Georgia"/>
                          <a:sym typeface="Georgia"/>
                        </a:rPr>
                        <a:t>coi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300">
                          <a:latin typeface="Georgia"/>
                          <a:ea typeface="Georgia"/>
                          <a:cs typeface="Georgia"/>
                          <a:sym typeface="Georgia"/>
                        </a:rPr>
                        <a:t>se cmene</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zo</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gleki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79500">
                <a:tc>
                  <a:txBody>
                    <a:bodyPr>
                      <a:noAutofit/>
                    </a:bodyPr>
                    <a:lstStyle/>
                    <a:p>
                      <a:pPr lvl="0" rtl="0" algn="ctr">
                        <a:spcBef>
                          <a:spcPts val="0"/>
                        </a:spcBef>
                        <a:buNone/>
                      </a:pPr>
                      <a:r>
                        <a:rPr lang="en">
                          <a:latin typeface="Georgia"/>
                          <a:ea typeface="Georgia"/>
                          <a:cs typeface="Georgia"/>
                          <a:sym typeface="Georgia"/>
                        </a:rPr>
                        <a:t>Hello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named</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Quote one word:</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to be happy</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5" name="Shape 225"/>
        <p:cNvGrpSpPr/>
        <p:nvPr/>
      </p:nvGrpSpPr>
      <p:grpSpPr>
        <a:xfrm>
          <a:off x="0" y="0"/>
          <a:ext cx="0" cy="0"/>
          <a:chOff x="0" y="0"/>
          <a:chExt cx="0" cy="0"/>
        </a:xfrm>
      </p:grpSpPr>
      <p:graphicFrame>
        <p:nvGraphicFramePr>
          <p:cNvPr id="226" name="Shape 226"/>
          <p:cNvGraphicFramePr/>
          <p:nvPr/>
        </p:nvGraphicFramePr>
        <p:xfrm>
          <a:off x="389925" y="2904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Using names</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zo</a:t>
                      </a:r>
                      <a:r>
                        <a:rPr lang="en">
                          <a:solidFill>
                            <a:schemeClr val="dk1"/>
                          </a:solidFill>
                          <a:latin typeface="Georgia"/>
                          <a:ea typeface="Georgia"/>
                          <a:cs typeface="Georgia"/>
                          <a:sym typeface="Georgia"/>
                        </a:rPr>
                        <a:t> quote one next word.</a:t>
                      </a:r>
                    </a:p>
                    <a:p>
                      <a:pPr lvl="0" rtl="0" algn="ctr">
                        <a:spcBef>
                          <a:spcPts val="0"/>
                        </a:spcBef>
                        <a:buNone/>
                      </a:pPr>
                      <a:r>
                        <a:rPr b="1" lang="en">
                          <a:solidFill>
                            <a:schemeClr val="dk1"/>
                          </a:solidFill>
                          <a:latin typeface="Georgia"/>
                          <a:ea typeface="Georgia"/>
                          <a:cs typeface="Georgia"/>
                          <a:sym typeface="Georgia"/>
                        </a:rPr>
                        <a:t>la</a:t>
                      </a:r>
                      <a:r>
                        <a:rPr lang="en">
                          <a:solidFill>
                            <a:schemeClr val="dk1"/>
                          </a:solidFill>
                          <a:latin typeface="Georgia"/>
                          <a:ea typeface="Georgia"/>
                          <a:cs typeface="Georgia"/>
                          <a:sym typeface="Georgia"/>
                        </a:rPr>
                        <a:t> marks the next construct as a name.</a:t>
                      </a:r>
                    </a:p>
                    <a:p>
                      <a:pPr lvl="0" rtl="0" algn="ctr">
                        <a:spcBef>
                          <a:spcPts val="0"/>
                        </a:spcBef>
                        <a:buNone/>
                      </a:pPr>
                      <a:r>
                        <a:rPr lang="en">
                          <a:solidFill>
                            <a:schemeClr val="dk1"/>
                          </a:solidFill>
                          <a:latin typeface="Georgia"/>
                          <a:ea typeface="Georgia"/>
                          <a:cs typeface="Georgia"/>
                          <a:sym typeface="Georgia"/>
                        </a:rPr>
                        <a:t>Compare:</a:t>
                      </a:r>
                    </a:p>
                    <a:p>
                      <a:pPr lvl="0" rtl="0" algn="ctr">
                        <a:spcBef>
                          <a:spcPts val="0"/>
                        </a:spcBef>
                        <a:buNone/>
                      </a:pPr>
                      <a:r>
                        <a:rPr b="1" lang="en">
                          <a:solidFill>
                            <a:schemeClr val="dk1"/>
                          </a:solidFill>
                          <a:latin typeface="Georgia"/>
                          <a:ea typeface="Georgia"/>
                          <a:cs typeface="Georgia"/>
                          <a:sym typeface="Georgia"/>
                        </a:rPr>
                        <a:t>mi penmi la gleki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“I met Gleki”</a:t>
                      </a:r>
                    </a:p>
                    <a:p>
                      <a:pPr lvl="0" rtl="0" algn="ctr">
                        <a:spcBef>
                          <a:spcPts val="0"/>
                        </a:spcBef>
                        <a:buNone/>
                      </a:pPr>
                      <a:r>
                        <a:rPr b="1" lang="en">
                          <a:solidFill>
                            <a:schemeClr val="dk1"/>
                          </a:solidFill>
                          <a:latin typeface="Georgia"/>
                          <a:ea typeface="Georgia"/>
                          <a:cs typeface="Georgia"/>
                          <a:sym typeface="Georgia"/>
                        </a:rPr>
                        <a:t>mi tavla la alis</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“I talk to Alice”</a:t>
                      </a:r>
                    </a:p>
                    <a:p>
                      <a:pPr lvl="0" rtl="0" algn="ctr">
                        <a:spcBef>
                          <a:spcPts val="0"/>
                        </a:spcBef>
                        <a:buNone/>
                      </a:pPr>
                      <a:r>
                        <a:rPr b="1" lang="en">
                          <a:solidFill>
                            <a:schemeClr val="dk1"/>
                          </a:solidFill>
                          <a:latin typeface="Georgia"/>
                          <a:ea typeface="Georgia"/>
                          <a:cs typeface="Georgia"/>
                          <a:sym typeface="Georgia"/>
                        </a:rPr>
                        <a:t>la alis cu tavla la robert</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“Alice talks to Robert”</a:t>
                      </a:r>
                    </a:p>
                    <a:p>
                      <a:pPr lvl="0" rtl="0" algn="ctr">
                        <a:spcBef>
                          <a:spcPts val="0"/>
                        </a:spcBef>
                        <a:buNone/>
                      </a:pPr>
                      <a:r>
                        <a:rPr lang="en">
                          <a:solidFill>
                            <a:schemeClr val="dk1"/>
                          </a:solidFill>
                          <a:latin typeface="Georgia"/>
                          <a:ea typeface="Georgia"/>
                          <a:cs typeface="Georgia"/>
                          <a:sym typeface="Georgia"/>
                        </a:rPr>
                        <a:t>but</a:t>
                      </a:r>
                    </a:p>
                    <a:p>
                      <a:pPr lvl="0" rtl="0" algn="ctr">
                        <a:spcBef>
                          <a:spcPts val="0"/>
                        </a:spcBef>
                        <a:buNone/>
                      </a:pPr>
                      <a:r>
                        <a:rPr b="1" lang="en">
                          <a:solidFill>
                            <a:schemeClr val="dk1"/>
                          </a:solidFill>
                          <a:latin typeface="Georgia"/>
                          <a:ea typeface="Georgia"/>
                          <a:cs typeface="Georgia"/>
                          <a:sym typeface="Georgia"/>
                        </a:rPr>
                        <a:t>mi se cmene zo gleki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“My name is ‘Gleki’ ”</a:t>
                      </a:r>
                    </a:p>
                    <a:p>
                      <a:pPr lvl="0" rtl="0" algn="ctr">
                        <a:spcBef>
                          <a:spcPts val="0"/>
                        </a:spcBef>
                        <a:buNone/>
                      </a:pPr>
                      <a:r>
                        <a:rPr b="1" lang="en">
                          <a:solidFill>
                            <a:schemeClr val="dk1"/>
                          </a:solidFill>
                          <a:latin typeface="Georgia"/>
                          <a:ea typeface="Georgia"/>
                          <a:cs typeface="Georgia"/>
                          <a:sym typeface="Georgia"/>
                        </a:rPr>
                        <a:t>la gleki</a:t>
                      </a:r>
                      <a:r>
                        <a:rPr lang="en">
                          <a:solidFill>
                            <a:schemeClr val="dk1"/>
                          </a:solidFill>
                          <a:latin typeface="Georgia"/>
                          <a:ea typeface="Georgia"/>
                          <a:cs typeface="Georgia"/>
                          <a:sym typeface="Georgia"/>
                        </a:rPr>
                        <a:t> is someone or something with the name ‘Gleki’.</a:t>
                      </a:r>
                    </a:p>
                    <a:p>
                      <a:pPr lvl="0" rtl="0" algn="ctr">
                        <a:spcBef>
                          <a:spcPts val="0"/>
                        </a:spcBef>
                        <a:buNone/>
                      </a:pPr>
                      <a:r>
                        <a:rPr b="1" lang="en">
                          <a:solidFill>
                            <a:schemeClr val="dk1"/>
                          </a:solidFill>
                          <a:latin typeface="Georgia"/>
                          <a:ea typeface="Georgia"/>
                          <a:cs typeface="Georgia"/>
                          <a:sym typeface="Georgia"/>
                        </a:rPr>
                        <a:t>zo gleki</a:t>
                      </a:r>
                      <a:r>
                        <a:rPr lang="en">
                          <a:solidFill>
                            <a:schemeClr val="dk1"/>
                          </a:solidFill>
                          <a:latin typeface="Georgia"/>
                          <a:ea typeface="Georgia"/>
                          <a:cs typeface="Georgia"/>
                          <a:sym typeface="Georgia"/>
                        </a:rPr>
                        <a:t> is just a quoted text.</a:t>
                      </a:r>
                    </a:p>
                    <a:p>
                      <a:pPr lvl="0" rtl="0" algn="ctr">
                        <a:spcBef>
                          <a:spcPts val="0"/>
                        </a:spcBef>
                        <a:buNone/>
                      </a:pPr>
                      <a:r>
                        <a:t/>
                      </a:r>
                      <a:endParaRPr>
                        <a:solidFill>
                          <a:schemeClr val="dk1"/>
                        </a:solidFill>
                        <a:latin typeface="Georgia"/>
                        <a:ea typeface="Georgia"/>
                        <a:cs typeface="Georgia"/>
                        <a:sym typeface="Georgia"/>
                      </a:endParaRPr>
                    </a:p>
                    <a:p>
                      <a:pPr lvl="0" rtl="0" algn="ctr">
                        <a:spcBef>
                          <a:spcPts val="0"/>
                        </a:spcBef>
                        <a:buNone/>
                      </a:pPr>
                      <a:r>
                        <a:rPr lang="en">
                          <a:solidFill>
                            <a:schemeClr val="dk1"/>
                          </a:solidFill>
                          <a:latin typeface="Georgia"/>
                          <a:ea typeface="Georgia"/>
                          <a:cs typeface="Georgia"/>
                          <a:sym typeface="Georgia"/>
                        </a:rPr>
                        <a:t>In defining names with </a:t>
                      </a:r>
                      <a:r>
                        <a:rPr b="1" lang="en">
                          <a:solidFill>
                            <a:schemeClr val="dk1"/>
                          </a:solidFill>
                          <a:latin typeface="Georgia"/>
                          <a:ea typeface="Georgia"/>
                          <a:cs typeface="Georgia"/>
                          <a:sym typeface="Georgia"/>
                        </a:rPr>
                        <a:t>cmene</a:t>
                      </a:r>
                      <a:r>
                        <a:rPr lang="en">
                          <a:solidFill>
                            <a:schemeClr val="dk1"/>
                          </a:solidFill>
                          <a:latin typeface="Georgia"/>
                          <a:ea typeface="Georgia"/>
                          <a:cs typeface="Georgia"/>
                          <a:sym typeface="Georgia"/>
                        </a:rPr>
                        <a:t> we use </a:t>
                      </a:r>
                      <a:r>
                        <a:rPr b="1" lang="en">
                          <a:solidFill>
                            <a:schemeClr val="dk1"/>
                          </a:solidFill>
                          <a:latin typeface="Georgia"/>
                          <a:ea typeface="Georgia"/>
                          <a:cs typeface="Georgia"/>
                          <a:sym typeface="Georgia"/>
                        </a:rPr>
                        <a:t>zo</a:t>
                      </a:r>
                      <a:r>
                        <a:rPr lang="en">
                          <a:solidFill>
                            <a:schemeClr val="dk1"/>
                          </a:solidFill>
                          <a:latin typeface="Georgia"/>
                          <a:ea typeface="Georgia"/>
                          <a:cs typeface="Georgia"/>
                          <a:sym typeface="Georgia"/>
                        </a:rPr>
                        <a:t>.</a:t>
                      </a:r>
                    </a:p>
                    <a:p>
                      <a:pPr lvl="0" rtl="0" algn="ctr">
                        <a:spcBef>
                          <a:spcPts val="0"/>
                        </a:spcBef>
                        <a:buNone/>
                      </a:pPr>
                      <a:r>
                        <a:t/>
                      </a:r>
                      <a:endParaRPr>
                        <a:solidFill>
                          <a:schemeClr val="dk1"/>
                        </a:solidFill>
                        <a:latin typeface="Georgia"/>
                        <a:ea typeface="Georgia"/>
                        <a:cs typeface="Georgia"/>
                        <a:sym typeface="Georgia"/>
                      </a:endParaRPr>
                    </a:p>
                  </a:txBody>
                  <a:tcPr marT="91425" marB="91425" marR="91425" marL="91425">
                    <a:solidFill>
                      <a:srgbClr val="FFE599"/>
                    </a:solidFill>
                  </a:tcPr>
                </a:tc>
                <a:tc hMerge="1"/>
                <a:tc hMerge="1"/>
                <a:tc hMerge="1"/>
                <a:tc hMerge="1"/>
                <a:tc hMerge="1"/>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0" name="Shape 230"/>
        <p:cNvGrpSpPr/>
        <p:nvPr/>
      </p:nvGrpSpPr>
      <p:grpSpPr>
        <a:xfrm>
          <a:off x="0" y="0"/>
          <a:ext cx="0" cy="0"/>
          <a:chOff x="0" y="0"/>
          <a:chExt cx="0" cy="0"/>
        </a:xfrm>
      </p:grpSpPr>
      <p:graphicFrame>
        <p:nvGraphicFramePr>
          <p:cNvPr id="231" name="Shape 231"/>
          <p:cNvGraphicFramePr/>
          <p:nvPr/>
        </p:nvGraphicFramePr>
        <p:xfrm>
          <a:off x="1203700" y="258750"/>
          <a:ext cx="3000000" cy="3000000"/>
        </p:xfrm>
        <a:graphic>
          <a:graphicData uri="http://schemas.openxmlformats.org/drawingml/2006/table">
            <a:tbl>
              <a:tblPr>
                <a:noFill/>
                <a:tableStyleId>{45A32ED0-A8B8-41B2-BC8E-FA417A5E6CBD}</a:tableStyleId>
              </a:tblPr>
              <a:tblGrid>
                <a:gridCol w="1883325"/>
                <a:gridCol w="1484975"/>
                <a:gridCol w="1684150"/>
                <a:gridCol w="1684150"/>
              </a:tblGrid>
              <a:tr h="5006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se cmene</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300">
                          <a:latin typeface="Georgia"/>
                          <a:ea typeface="Georgia"/>
                          <a:cs typeface="Georgia"/>
                          <a:sym typeface="Georgia"/>
                        </a:rPr>
                        <a:t>ma</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136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named</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what?</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r>
            </a:tbl>
          </a:graphicData>
        </a:graphic>
      </p:graphicFrame>
      <p:graphicFrame>
        <p:nvGraphicFramePr>
          <p:cNvPr id="232" name="Shape 232"/>
          <p:cNvGraphicFramePr/>
          <p:nvPr/>
        </p:nvGraphicFramePr>
        <p:xfrm>
          <a:off x="389925" y="14334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What?</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ma</a:t>
                      </a:r>
                      <a:r>
                        <a:rPr lang="en">
                          <a:solidFill>
                            <a:schemeClr val="dk1"/>
                          </a:solidFill>
                          <a:latin typeface="Georgia"/>
                          <a:ea typeface="Georgia"/>
                          <a:cs typeface="Georgia"/>
                          <a:sym typeface="Georgia"/>
                        </a:rPr>
                        <a:t> asks a question requiring to fill a place of a verb,</a:t>
                      </a:r>
                    </a:p>
                    <a:p>
                      <a:pPr lvl="0" rtl="0" algn="ctr">
                        <a:spcBef>
                          <a:spcPts val="0"/>
                        </a:spcBef>
                        <a:buNone/>
                      </a:pPr>
                      <a:r>
                        <a:rPr lang="en">
                          <a:solidFill>
                            <a:schemeClr val="dk1"/>
                          </a:solidFill>
                          <a:latin typeface="Georgia"/>
                          <a:ea typeface="Georgia"/>
                          <a:cs typeface="Georgia"/>
                          <a:sym typeface="Georgia"/>
                        </a:rPr>
                        <a:t>in this case the second place of </a:t>
                      </a:r>
                      <a:r>
                        <a:rPr b="1" lang="en">
                          <a:solidFill>
                            <a:schemeClr val="dk1"/>
                          </a:solidFill>
                          <a:latin typeface="Georgia"/>
                          <a:ea typeface="Georgia"/>
                          <a:cs typeface="Georgia"/>
                          <a:sym typeface="Georgia"/>
                        </a:rPr>
                        <a:t>se cmene</a:t>
                      </a:r>
                    </a:p>
                    <a:p>
                      <a:pPr lvl="0" rtl="0" algn="ctr">
                        <a:spcBef>
                          <a:spcPts val="0"/>
                        </a:spcBef>
                        <a:buNone/>
                      </a:pPr>
                      <a:r>
                        <a:rPr b="1" lang="en">
                          <a:solidFill>
                            <a:schemeClr val="dk1"/>
                          </a:solidFill>
                          <a:latin typeface="Georgia"/>
                          <a:ea typeface="Georgia"/>
                          <a:cs typeface="Georgia"/>
                          <a:sym typeface="Georgia"/>
                        </a:rPr>
                        <a:t>se cmene ma</a:t>
                      </a:r>
                      <a:r>
                        <a:rPr lang="en">
                          <a:solidFill>
                            <a:schemeClr val="dk1"/>
                          </a:solidFill>
                          <a:latin typeface="Georgia"/>
                          <a:ea typeface="Georgia"/>
                          <a:cs typeface="Georgia"/>
                          <a:sym typeface="Georgia"/>
                        </a:rPr>
                        <a:t> = is named what?</a:t>
                      </a:r>
                    </a:p>
                    <a:p>
                      <a:pPr lvl="0" rtl="0" algn="ctr">
                        <a:spcBef>
                          <a:spcPts val="0"/>
                        </a:spcBef>
                        <a:buNone/>
                      </a:pPr>
                      <a:r>
                        <a:rPr b="1" lang="en">
                          <a:solidFill>
                            <a:schemeClr val="dk1"/>
                          </a:solidFill>
                          <a:latin typeface="Georgia"/>
                          <a:ea typeface="Georgia"/>
                          <a:cs typeface="Georgia"/>
                          <a:sym typeface="Georgia"/>
                        </a:rPr>
                        <a:t>do se cmene ma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You are named what?, What is your name?</a:t>
                      </a:r>
                    </a:p>
                  </a:txBody>
                  <a:tcPr marT="91425" marB="91425" marR="91425" marL="91425">
                    <a:solidFill>
                      <a:srgbClr val="FFE599"/>
                    </a:solidFill>
                  </a:tcPr>
                </a:tc>
                <a:tc hMerge="1"/>
                <a:tc hMerge="1"/>
                <a:tc hMerge="1"/>
                <a:tc hMerge="1"/>
                <a:tc hMerge="1"/>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6" name="Shape 236"/>
        <p:cNvGrpSpPr/>
        <p:nvPr/>
      </p:nvGrpSpPr>
      <p:grpSpPr>
        <a:xfrm>
          <a:off x="0" y="0"/>
          <a:ext cx="0" cy="0"/>
          <a:chOff x="0" y="0"/>
          <a:chExt cx="0" cy="0"/>
        </a:xfrm>
      </p:grpSpPr>
      <p:graphicFrame>
        <p:nvGraphicFramePr>
          <p:cNvPr id="237" name="Shape 237"/>
          <p:cNvGraphicFramePr/>
          <p:nvPr/>
        </p:nvGraphicFramePr>
        <p:xfrm>
          <a:off x="389925" y="15858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163500"/>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I am pleased.</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se pluka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is pleased because of …</a:t>
                      </a:r>
                    </a:p>
                    <a:p>
                      <a:pPr lvl="0" rtl="0" algn="ctr">
                        <a:spcBef>
                          <a:spcPts val="0"/>
                        </a:spcBef>
                        <a:buNone/>
                      </a:pPr>
                      <a:r>
                        <a:rPr b="1" lang="en">
                          <a:solidFill>
                            <a:schemeClr val="dk1"/>
                          </a:solidFill>
                          <a:latin typeface="Georgia"/>
                          <a:ea typeface="Georgia"/>
                          <a:cs typeface="Georgia"/>
                          <a:sym typeface="Georgia"/>
                        </a:rPr>
                        <a:t>mi se pluka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I am pleased.</a:t>
                      </a:r>
                    </a:p>
                  </a:txBody>
                  <a:tcPr marT="91425" marB="91425" marR="91425" marL="91425">
                    <a:solidFill>
                      <a:srgbClr val="FFE599"/>
                    </a:solidFill>
                  </a:tcPr>
                </a:tc>
                <a:tc hMerge="1"/>
                <a:tc hMerge="1"/>
                <a:tc hMerge="1"/>
                <a:tc hMerge="1"/>
                <a:tc hMerge="1"/>
              </a:tr>
            </a:tbl>
          </a:graphicData>
        </a:graphic>
      </p:graphicFrame>
      <p:graphicFrame>
        <p:nvGraphicFramePr>
          <p:cNvPr id="238" name="Shape 238"/>
          <p:cNvGraphicFramePr/>
          <p:nvPr/>
        </p:nvGraphicFramePr>
        <p:xfrm>
          <a:off x="389937" y="243900"/>
          <a:ext cx="3000000" cy="3000000"/>
        </p:xfrm>
        <a:graphic>
          <a:graphicData uri="http://schemas.openxmlformats.org/drawingml/2006/table">
            <a:tbl>
              <a:tblPr>
                <a:noFill/>
                <a:tableStyleId>{45A32ED0-A8B8-41B2-BC8E-FA417A5E6CBD}</a:tableStyleId>
              </a:tblPr>
              <a:tblGrid>
                <a:gridCol w="1508125"/>
                <a:gridCol w="634225"/>
                <a:gridCol w="1631600"/>
                <a:gridCol w="793500"/>
                <a:gridCol w="988575"/>
                <a:gridCol w="707325"/>
                <a:gridCol w="1246375"/>
                <a:gridCol w="622725"/>
              </a:tblGrid>
              <a:tr h="4359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se pluka</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nu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penmi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808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...feels pleasure of ... (event)</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noun:</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phrase starts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meet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2" name="Shape 242"/>
        <p:cNvGrpSpPr/>
        <p:nvPr/>
      </p:nvGrpSpPr>
      <p:grpSpPr>
        <a:xfrm>
          <a:off x="0" y="0"/>
          <a:ext cx="0" cy="0"/>
          <a:chOff x="0" y="0"/>
          <a:chExt cx="0" cy="0"/>
        </a:xfrm>
      </p:grpSpPr>
      <p:graphicFrame>
        <p:nvGraphicFramePr>
          <p:cNvPr id="243" name="Shape 243"/>
          <p:cNvGraphicFramePr/>
          <p:nvPr/>
        </p:nvGraphicFramePr>
        <p:xfrm>
          <a:off x="389925" y="15858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2019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to meet</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penmi</a:t>
                      </a:r>
                      <a:r>
                        <a:rPr lang="en">
                          <a:solidFill>
                            <a:schemeClr val="dk1"/>
                          </a:solidFill>
                          <a:latin typeface="Georgia"/>
                          <a:ea typeface="Georgia"/>
                          <a:cs typeface="Georgia"/>
                          <a:sym typeface="Georgia"/>
                        </a:rPr>
                        <a:t> = … meets … (whom or what)</a:t>
                      </a:r>
                    </a:p>
                    <a:p>
                      <a:pPr lvl="0" rtl="0" algn="ctr">
                        <a:spcBef>
                          <a:spcPts val="0"/>
                        </a:spcBef>
                        <a:buNone/>
                      </a:pPr>
                      <a:r>
                        <a:rPr b="1" lang="en">
                          <a:solidFill>
                            <a:schemeClr val="dk1"/>
                          </a:solidFill>
                          <a:latin typeface="Georgia"/>
                          <a:ea typeface="Georgia"/>
                          <a:cs typeface="Georgia"/>
                          <a:sym typeface="Georgia"/>
                        </a:rPr>
                        <a:t>penmi do</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meets you, to meet you</a:t>
                      </a:r>
                    </a:p>
                  </a:txBody>
                  <a:tcPr marT="91425" marB="91425" marR="91425" marL="91425">
                    <a:solidFill>
                      <a:srgbClr val="FFE599"/>
                    </a:solidFill>
                  </a:tcPr>
                </a:tc>
                <a:tc hMerge="1"/>
                <a:tc hMerge="1"/>
                <a:tc hMerge="1"/>
                <a:tc hMerge="1"/>
                <a:tc hMerge="1"/>
              </a:tr>
            </a:tbl>
          </a:graphicData>
        </a:graphic>
      </p:graphicFrame>
      <p:graphicFrame>
        <p:nvGraphicFramePr>
          <p:cNvPr id="244" name="Shape 244"/>
          <p:cNvGraphicFramePr/>
          <p:nvPr/>
        </p:nvGraphicFramePr>
        <p:xfrm>
          <a:off x="389937" y="243900"/>
          <a:ext cx="3000000" cy="3000000"/>
        </p:xfrm>
        <a:graphic>
          <a:graphicData uri="http://schemas.openxmlformats.org/drawingml/2006/table">
            <a:tbl>
              <a:tblPr>
                <a:noFill/>
                <a:tableStyleId>{45A32ED0-A8B8-41B2-BC8E-FA417A5E6CBD}</a:tableStyleId>
              </a:tblPr>
              <a:tblGrid>
                <a:gridCol w="1508125"/>
                <a:gridCol w="634225"/>
                <a:gridCol w="1631600"/>
                <a:gridCol w="793500"/>
                <a:gridCol w="988575"/>
                <a:gridCol w="707325"/>
                <a:gridCol w="1246375"/>
                <a:gridCol w="622725"/>
              </a:tblGrid>
              <a:tr h="4359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se pluka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nu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penmi</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808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...feels pleasure of ... (event)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noun: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phrase starts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meet</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x="0" y="0"/>
          <a:ext cx="0" cy="0"/>
          <a:chOff x="0" y="0"/>
          <a:chExt cx="0" cy="0"/>
        </a:xfrm>
      </p:grpSpPr>
      <p:graphicFrame>
        <p:nvGraphicFramePr>
          <p:cNvPr id="249" name="Shape 249"/>
          <p:cNvGraphicFramePr/>
          <p:nvPr/>
        </p:nvGraphicFramePr>
        <p:xfrm>
          <a:off x="389925" y="15858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163500"/>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I am pleased.</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se pluka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is pleased because of …</a:t>
                      </a:r>
                    </a:p>
                    <a:p>
                      <a:pPr lvl="0" rtl="0" algn="ctr">
                        <a:spcBef>
                          <a:spcPts val="0"/>
                        </a:spcBef>
                        <a:buNone/>
                      </a:pPr>
                      <a:r>
                        <a:rPr b="1" lang="en">
                          <a:solidFill>
                            <a:schemeClr val="dk1"/>
                          </a:solidFill>
                          <a:latin typeface="Georgia"/>
                          <a:ea typeface="Georgia"/>
                          <a:cs typeface="Georgia"/>
                          <a:sym typeface="Georgia"/>
                        </a:rPr>
                        <a:t>mi se pluka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I am pleased.</a:t>
                      </a:r>
                    </a:p>
                    <a:p>
                      <a:pPr lvl="0" rtl="0" algn="ctr">
                        <a:spcBef>
                          <a:spcPts val="0"/>
                        </a:spcBef>
                        <a:buNone/>
                      </a:pPr>
                      <a:r>
                        <a:rPr b="1" lang="en">
                          <a:solidFill>
                            <a:schemeClr val="dk1"/>
                          </a:solidFill>
                          <a:latin typeface="Georgia"/>
                          <a:ea typeface="Georgia"/>
                          <a:cs typeface="Georgia"/>
                          <a:sym typeface="Georgia"/>
                        </a:rPr>
                        <a:t>mi penmi do</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I meet you / I met you / I will meet you</a:t>
                      </a:r>
                      <a:r>
                        <a:rPr lang="en">
                          <a:solidFill>
                            <a:schemeClr val="dk1"/>
                          </a:solidFill>
                          <a:latin typeface="Georgia"/>
                          <a:ea typeface="Georgia"/>
                          <a:cs typeface="Georgia"/>
                          <a:sym typeface="Georgia"/>
                        </a:rPr>
                        <a:t>.</a:t>
                      </a:r>
                    </a:p>
                    <a:p>
                      <a:pPr lvl="0" rtl="0" algn="ctr">
                        <a:spcBef>
                          <a:spcPts val="0"/>
                        </a:spcBef>
                        <a:buNone/>
                      </a:pPr>
                      <a:r>
                        <a:t/>
                      </a:r>
                      <a:endParaRPr>
                        <a:solidFill>
                          <a:schemeClr val="dk1"/>
                        </a:solidFill>
                        <a:latin typeface="Georgia"/>
                        <a:ea typeface="Georgia"/>
                        <a:cs typeface="Georgia"/>
                        <a:sym typeface="Georgia"/>
                      </a:endParaRPr>
                    </a:p>
                    <a:p>
                      <a:pPr lvl="0" rtl="0" algn="ctr">
                        <a:spcBef>
                          <a:spcPts val="0"/>
                        </a:spcBef>
                        <a:buNone/>
                      </a:pPr>
                      <a:r>
                        <a:rPr lang="en">
                          <a:solidFill>
                            <a:schemeClr val="dk1"/>
                          </a:solidFill>
                          <a:latin typeface="Georgia"/>
                          <a:ea typeface="Georgia"/>
                          <a:cs typeface="Georgia"/>
                          <a:sym typeface="Georgia"/>
                        </a:rPr>
                        <a:t>The second place of </a:t>
                      </a:r>
                      <a:r>
                        <a:rPr b="1" lang="en">
                          <a:solidFill>
                            <a:schemeClr val="dk1"/>
                          </a:solidFill>
                          <a:latin typeface="Georgia"/>
                          <a:ea typeface="Georgia"/>
                          <a:cs typeface="Georgia"/>
                          <a:sym typeface="Georgia"/>
                        </a:rPr>
                        <a:t>se pluka </a:t>
                      </a:r>
                      <a:r>
                        <a:rPr lang="en">
                          <a:solidFill>
                            <a:schemeClr val="dk1"/>
                          </a:solidFill>
                          <a:latin typeface="Georgia"/>
                          <a:ea typeface="Georgia"/>
                          <a:cs typeface="Georgia"/>
                          <a:sym typeface="Georgia"/>
                        </a:rPr>
                        <a:t>requires adding a whole phrase.</a:t>
                      </a:r>
                    </a:p>
                    <a:p>
                      <a:pPr lvl="0" rtl="0" algn="ctr">
                        <a:spcBef>
                          <a:spcPts val="0"/>
                        </a:spcBef>
                        <a:buNone/>
                      </a:pPr>
                      <a:r>
                        <a:rPr lang="en">
                          <a:solidFill>
                            <a:schemeClr val="dk1"/>
                          </a:solidFill>
                          <a:latin typeface="Georgia"/>
                          <a:ea typeface="Georgia"/>
                          <a:cs typeface="Georgia"/>
                          <a:sym typeface="Georgia"/>
                        </a:rPr>
                        <a:t>Add </a:t>
                      </a:r>
                      <a:r>
                        <a:rPr b="1" lang="en">
                          <a:solidFill>
                            <a:schemeClr val="dk1"/>
                          </a:solidFill>
                          <a:latin typeface="Georgia"/>
                          <a:ea typeface="Georgia"/>
                          <a:cs typeface="Georgia"/>
                          <a:sym typeface="Georgia"/>
                        </a:rPr>
                        <a:t>lo nu</a:t>
                      </a:r>
                      <a:r>
                        <a:rPr lang="en">
                          <a:solidFill>
                            <a:schemeClr val="dk1"/>
                          </a:solidFill>
                          <a:latin typeface="Georgia"/>
                          <a:ea typeface="Georgia"/>
                          <a:cs typeface="Georgia"/>
                          <a:sym typeface="Georgia"/>
                        </a:rPr>
                        <a:t> and then the phrase: the reason why you are pleased.</a:t>
                      </a:r>
                    </a:p>
                    <a:p>
                      <a:pPr lvl="0" rtl="0" algn="ctr">
                        <a:spcBef>
                          <a:spcPts val="0"/>
                        </a:spcBef>
                        <a:buNone/>
                      </a:pPr>
                      <a:r>
                        <a:t/>
                      </a:r>
                      <a:endParaRPr>
                        <a:solidFill>
                          <a:schemeClr val="dk1"/>
                        </a:solidFill>
                        <a:latin typeface="Georgia"/>
                        <a:ea typeface="Georgia"/>
                        <a:cs typeface="Georgia"/>
                        <a:sym typeface="Georgia"/>
                      </a:endParaRPr>
                    </a:p>
                    <a:p>
                      <a:pPr lvl="0" rtl="0" algn="ctr">
                        <a:spcBef>
                          <a:spcPts val="0"/>
                        </a:spcBef>
                        <a:buNone/>
                      </a:pPr>
                      <a:r>
                        <a:rPr b="1" lang="en">
                          <a:solidFill>
                            <a:schemeClr val="dk1"/>
                          </a:solidFill>
                          <a:latin typeface="Georgia"/>
                          <a:ea typeface="Georgia"/>
                          <a:cs typeface="Georgia"/>
                          <a:sym typeface="Georgia"/>
                        </a:rPr>
                        <a:t>mi se pluka lo nu mi penmi do</a:t>
                      </a:r>
                      <a:r>
                        <a:rPr lang="en">
                          <a:solidFill>
                            <a:schemeClr val="dk1"/>
                          </a:solidFill>
                          <a:latin typeface="Georgia"/>
                          <a:ea typeface="Georgia"/>
                          <a:cs typeface="Georgia"/>
                          <a:sym typeface="Georgia"/>
                        </a:rPr>
                        <a:t> = I am pleased that I met you.</a:t>
                      </a:r>
                    </a:p>
                  </a:txBody>
                  <a:tcPr marT="91425" marB="91425" marR="91425" marL="91425">
                    <a:solidFill>
                      <a:srgbClr val="FFE599"/>
                    </a:solidFill>
                  </a:tcPr>
                </a:tc>
                <a:tc hMerge="1"/>
                <a:tc hMerge="1"/>
                <a:tc hMerge="1"/>
                <a:tc hMerge="1"/>
                <a:tc hMerge="1"/>
              </a:tr>
            </a:tbl>
          </a:graphicData>
        </a:graphic>
      </p:graphicFrame>
      <p:graphicFrame>
        <p:nvGraphicFramePr>
          <p:cNvPr id="250" name="Shape 250"/>
          <p:cNvGraphicFramePr/>
          <p:nvPr/>
        </p:nvGraphicFramePr>
        <p:xfrm>
          <a:off x="389937" y="243900"/>
          <a:ext cx="3000000" cy="3000000"/>
        </p:xfrm>
        <a:graphic>
          <a:graphicData uri="http://schemas.openxmlformats.org/drawingml/2006/table">
            <a:tbl>
              <a:tblPr>
                <a:noFill/>
                <a:tableStyleId>{45A32ED0-A8B8-41B2-BC8E-FA417A5E6CBD}</a:tableStyleId>
              </a:tblPr>
              <a:tblGrid>
                <a:gridCol w="1508125"/>
                <a:gridCol w="634225"/>
                <a:gridCol w="1631600"/>
                <a:gridCol w="793500"/>
                <a:gridCol w="988575"/>
                <a:gridCol w="707325"/>
                <a:gridCol w="1246375"/>
                <a:gridCol w="622725"/>
              </a:tblGrid>
              <a:tr h="4359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se pluka</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nu</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penmi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808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...feels pleasure of ... (event)</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noun:</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phrase starts</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meet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x="0" y="0"/>
          <a:ext cx="0" cy="0"/>
          <a:chOff x="0" y="0"/>
          <a:chExt cx="0" cy="0"/>
        </a:xfrm>
      </p:grpSpPr>
      <p:graphicFrame>
        <p:nvGraphicFramePr>
          <p:cNvPr id="255" name="Shape 255"/>
          <p:cNvGraphicFramePr/>
          <p:nvPr/>
        </p:nvGraphicFramePr>
        <p:xfrm>
          <a:off x="389925" y="15858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1635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Infinitive</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mi se pluka lo ka penmi do</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I am pleased to meet you.</a:t>
                      </a:r>
                    </a:p>
                    <a:p>
                      <a:pPr lvl="0" rtl="0" algn="ctr">
                        <a:spcBef>
                          <a:spcPts val="0"/>
                        </a:spcBef>
                        <a:buNone/>
                      </a:pPr>
                      <a:r>
                        <a:rPr b="1" lang="en">
                          <a:solidFill>
                            <a:schemeClr val="dk1"/>
                          </a:solidFill>
                          <a:latin typeface="Georgia"/>
                          <a:ea typeface="Georgia"/>
                          <a:cs typeface="Georgia"/>
                          <a:sym typeface="Georgia"/>
                        </a:rPr>
                        <a:t>mi se pluka lo nu mi penmi do </a:t>
                      </a:r>
                      <a:r>
                        <a:rPr lang="en">
                          <a:solidFill>
                            <a:schemeClr val="dk1"/>
                          </a:solidFill>
                          <a:latin typeface="Georgia"/>
                          <a:ea typeface="Georgia"/>
                          <a:cs typeface="Georgia"/>
                          <a:sym typeface="Georgia"/>
                        </a:rPr>
                        <a:t>= </a:t>
                      </a:r>
                      <a:r>
                        <a:rPr i="1" lang="en">
                          <a:solidFill>
                            <a:schemeClr val="dk1"/>
                          </a:solidFill>
                          <a:latin typeface="Georgia"/>
                          <a:ea typeface="Georgia"/>
                          <a:cs typeface="Georgia"/>
                          <a:sym typeface="Georgia"/>
                        </a:rPr>
                        <a:t>I am pleased that I meet you.</a:t>
                      </a:r>
                    </a:p>
                    <a:p>
                      <a:pPr lvl="0" rtl="0" algn="ctr">
                        <a:spcBef>
                          <a:spcPts val="0"/>
                        </a:spcBef>
                        <a:buNone/>
                      </a:pPr>
                      <a:r>
                        <a:rPr lang="en">
                          <a:solidFill>
                            <a:schemeClr val="dk1"/>
                          </a:solidFill>
                          <a:latin typeface="Georgia"/>
                          <a:ea typeface="Georgia"/>
                          <a:cs typeface="Georgia"/>
                          <a:sym typeface="Georgia"/>
                        </a:rPr>
                        <a:t>Both sentences mean the same.</a:t>
                      </a:r>
                    </a:p>
                    <a:p>
                      <a:pPr lvl="0" rtl="0" algn="ctr">
                        <a:spcBef>
                          <a:spcPts val="0"/>
                        </a:spcBef>
                        <a:buNone/>
                      </a:pPr>
                      <a:r>
                        <a:rPr b="1" lang="en">
                          <a:solidFill>
                            <a:schemeClr val="dk1"/>
                          </a:solidFill>
                          <a:latin typeface="Georgia"/>
                          <a:ea typeface="Georgia"/>
                          <a:cs typeface="Georgia"/>
                          <a:sym typeface="Georgia"/>
                        </a:rPr>
                        <a:t>lo ka</a:t>
                      </a:r>
                      <a:r>
                        <a:rPr lang="en">
                          <a:solidFill>
                            <a:schemeClr val="dk1"/>
                          </a:solidFill>
                          <a:latin typeface="Georgia"/>
                          <a:ea typeface="Georgia"/>
                          <a:cs typeface="Georgia"/>
                          <a:sym typeface="Georgia"/>
                        </a:rPr>
                        <a:t> states that the place (pronoun, noun, name) on the left does the action on the right.</a:t>
                      </a:r>
                    </a:p>
                    <a:p>
                      <a:pPr lvl="0" rtl="0" algn="ctr">
                        <a:spcBef>
                          <a:spcPts val="0"/>
                        </a:spcBef>
                        <a:buNone/>
                      </a:pPr>
                      <a:r>
                        <a:t/>
                      </a:r>
                      <a:endParaRPr>
                        <a:solidFill>
                          <a:schemeClr val="dk1"/>
                        </a:solidFill>
                        <a:latin typeface="Georgia"/>
                        <a:ea typeface="Georgia"/>
                        <a:cs typeface="Georgia"/>
                        <a:sym typeface="Georgia"/>
                      </a:endParaRPr>
                    </a:p>
                    <a:p>
                      <a:pPr lvl="0" rtl="0" algn="ctr">
                        <a:spcBef>
                          <a:spcPts val="0"/>
                        </a:spcBef>
                        <a:buNone/>
                      </a:pPr>
                      <a:r>
                        <a:rPr lang="en">
                          <a:solidFill>
                            <a:schemeClr val="dk1"/>
                          </a:solidFill>
                          <a:latin typeface="Georgia"/>
                          <a:ea typeface="Georgia"/>
                          <a:cs typeface="Georgia"/>
                          <a:sym typeface="Georgia"/>
                        </a:rPr>
                        <a:t>In other words,</a:t>
                      </a:r>
                    </a:p>
                    <a:p>
                      <a:pPr lvl="0" rtl="0" algn="ctr">
                        <a:spcBef>
                          <a:spcPts val="0"/>
                        </a:spcBef>
                        <a:buNone/>
                      </a:pPr>
                      <a:r>
                        <a:rPr lang="en">
                          <a:solidFill>
                            <a:schemeClr val="dk1"/>
                          </a:solidFill>
                          <a:latin typeface="Georgia"/>
                          <a:ea typeface="Georgia"/>
                          <a:cs typeface="Georgia"/>
                          <a:sym typeface="Georgia"/>
                        </a:rPr>
                        <a:t>the first place (</a:t>
                      </a:r>
                      <a:r>
                        <a:rPr b="1" lang="en">
                          <a:solidFill>
                            <a:schemeClr val="dk1"/>
                          </a:solidFill>
                          <a:latin typeface="Georgia"/>
                          <a:ea typeface="Georgia"/>
                          <a:cs typeface="Georgia"/>
                          <a:sym typeface="Georgia"/>
                        </a:rPr>
                        <a:t>mi</a:t>
                      </a:r>
                      <a:r>
                        <a:rPr lang="en">
                          <a:solidFill>
                            <a:schemeClr val="dk1"/>
                          </a:solidFill>
                          <a:latin typeface="Georgia"/>
                          <a:ea typeface="Georgia"/>
                          <a:cs typeface="Georgia"/>
                          <a:sym typeface="Georgia"/>
                        </a:rPr>
                        <a:t>) of the main verb (</a:t>
                      </a:r>
                      <a:r>
                        <a:rPr b="1" lang="en">
                          <a:solidFill>
                            <a:schemeClr val="dk1"/>
                          </a:solidFill>
                          <a:latin typeface="Georgia"/>
                          <a:ea typeface="Georgia"/>
                          <a:cs typeface="Georgia"/>
                          <a:sym typeface="Georgia"/>
                        </a:rPr>
                        <a:t>se pluka</a:t>
                      </a:r>
                      <a:r>
                        <a:rPr lang="en">
                          <a:solidFill>
                            <a:schemeClr val="dk1"/>
                          </a:solidFill>
                          <a:latin typeface="Georgia"/>
                          <a:ea typeface="Georgia"/>
                          <a:cs typeface="Georgia"/>
                          <a:sym typeface="Georgia"/>
                        </a:rPr>
                        <a:t>)</a:t>
                      </a:r>
                    </a:p>
                    <a:p>
                      <a:pPr lvl="0" rtl="0" algn="ctr">
                        <a:spcBef>
                          <a:spcPts val="0"/>
                        </a:spcBef>
                        <a:buNone/>
                      </a:pPr>
                      <a:r>
                        <a:rPr lang="en">
                          <a:solidFill>
                            <a:schemeClr val="dk1"/>
                          </a:solidFill>
                          <a:latin typeface="Georgia"/>
                          <a:ea typeface="Georgia"/>
                          <a:cs typeface="Georgia"/>
                          <a:sym typeface="Georgia"/>
                        </a:rPr>
                        <a:t>is applied to the event to the right of </a:t>
                      </a:r>
                      <a:r>
                        <a:rPr b="1" lang="en">
                          <a:solidFill>
                            <a:schemeClr val="dk1"/>
                          </a:solidFill>
                          <a:latin typeface="Georgia"/>
                          <a:ea typeface="Georgia"/>
                          <a:cs typeface="Georgia"/>
                          <a:sym typeface="Georgia"/>
                        </a:rPr>
                        <a:t>lo ka</a:t>
                      </a:r>
                      <a:r>
                        <a:rPr lang="en">
                          <a:solidFill>
                            <a:schemeClr val="dk1"/>
                          </a:solidFill>
                          <a:latin typeface="Georgia"/>
                          <a:ea typeface="Georgia"/>
                          <a:cs typeface="Georgia"/>
                          <a:sym typeface="Georgia"/>
                        </a:rPr>
                        <a:t>.</a:t>
                      </a:r>
                    </a:p>
                  </a:txBody>
                  <a:tcPr marT="91425" marB="91425" marR="91425" marL="91425">
                    <a:solidFill>
                      <a:srgbClr val="FFE599"/>
                    </a:solidFill>
                  </a:tcPr>
                </a:tc>
                <a:tc hMerge="1"/>
                <a:tc hMerge="1"/>
                <a:tc hMerge="1"/>
                <a:tc hMerge="1"/>
                <a:tc hMerge="1"/>
              </a:tr>
            </a:tbl>
          </a:graphicData>
        </a:graphic>
      </p:graphicFrame>
      <p:graphicFrame>
        <p:nvGraphicFramePr>
          <p:cNvPr id="256" name="Shape 256"/>
          <p:cNvGraphicFramePr/>
          <p:nvPr/>
        </p:nvGraphicFramePr>
        <p:xfrm>
          <a:off x="389937" y="243900"/>
          <a:ext cx="3000000" cy="3000000"/>
        </p:xfrm>
        <a:graphic>
          <a:graphicData uri="http://schemas.openxmlformats.org/drawingml/2006/table">
            <a:tbl>
              <a:tblPr>
                <a:noFill/>
                <a:tableStyleId>{45A32ED0-A8B8-41B2-BC8E-FA417A5E6CBD}</a:tableStyleId>
              </a:tblPr>
              <a:tblGrid>
                <a:gridCol w="1702450"/>
                <a:gridCol w="715950"/>
                <a:gridCol w="1569675"/>
                <a:gridCol w="782325"/>
                <a:gridCol w="1047950"/>
                <a:gridCol w="1531725"/>
                <a:gridCol w="782350"/>
              </a:tblGrid>
              <a:tr h="4359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se pluka</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ka</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penmi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808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...feels pleasure of ... (event)</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noun:</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infinitive</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meet</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0" name="Shape 260"/>
        <p:cNvGrpSpPr/>
        <p:nvPr/>
      </p:nvGrpSpPr>
      <p:grpSpPr>
        <a:xfrm>
          <a:off x="0" y="0"/>
          <a:ext cx="0" cy="0"/>
          <a:chOff x="0" y="0"/>
          <a:chExt cx="0" cy="0"/>
        </a:xfrm>
      </p:grpSpPr>
      <p:graphicFrame>
        <p:nvGraphicFramePr>
          <p:cNvPr id="261" name="Shape 261"/>
          <p:cNvGraphicFramePr/>
          <p:nvPr/>
        </p:nvGraphicFramePr>
        <p:xfrm>
          <a:off x="389925" y="3666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Examples of event places</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do zukte ma</a:t>
                      </a:r>
                      <a:r>
                        <a:rPr lang="en">
                          <a:solidFill>
                            <a:schemeClr val="dk1"/>
                          </a:solidFill>
                          <a:latin typeface="Georgia"/>
                          <a:ea typeface="Georgia"/>
                          <a:cs typeface="Georgia"/>
                          <a:sym typeface="Georgia"/>
                        </a:rPr>
                        <a:t> = You are doing what? What are you doing?</a:t>
                      </a:r>
                    </a:p>
                    <a:p>
                      <a:pPr lvl="0" rtl="0" algn="ctr">
                        <a:spcBef>
                          <a:spcPts val="0"/>
                        </a:spcBef>
                        <a:buNone/>
                      </a:pPr>
                      <a:r>
                        <a:rPr lang="en">
                          <a:solidFill>
                            <a:schemeClr val="dk1"/>
                          </a:solidFill>
                          <a:latin typeface="Georgia"/>
                          <a:ea typeface="Georgia"/>
                          <a:cs typeface="Georgia"/>
                          <a:sym typeface="Georgia"/>
                        </a:rPr>
                        <a:t>The answer might be:</a:t>
                      </a:r>
                    </a:p>
                    <a:p>
                      <a:pPr lvl="0" rtl="0" algn="ctr">
                        <a:spcBef>
                          <a:spcPts val="0"/>
                        </a:spcBef>
                        <a:buNone/>
                      </a:pPr>
                      <a:r>
                        <a:rPr lang="en">
                          <a:solidFill>
                            <a:schemeClr val="dk1"/>
                          </a:solidFill>
                          <a:latin typeface="Georgia"/>
                          <a:ea typeface="Georgia"/>
                          <a:cs typeface="Georgia"/>
                          <a:sym typeface="Georgia"/>
                        </a:rPr>
                        <a:t> </a:t>
                      </a:r>
                      <a:r>
                        <a:rPr b="1" lang="en">
                          <a:solidFill>
                            <a:schemeClr val="dk1"/>
                          </a:solidFill>
                          <a:latin typeface="Georgia"/>
                          <a:ea typeface="Georgia"/>
                          <a:cs typeface="Georgia"/>
                          <a:sym typeface="Georgia"/>
                        </a:rPr>
                        <a:t>lo ka lumci lo kumfa</a:t>
                      </a:r>
                      <a:r>
                        <a:rPr lang="en">
                          <a:solidFill>
                            <a:schemeClr val="dk1"/>
                          </a:solidFill>
                          <a:latin typeface="Georgia"/>
                          <a:ea typeface="Georgia"/>
                          <a:cs typeface="Georgia"/>
                          <a:sym typeface="Georgia"/>
                        </a:rPr>
                        <a:t> = cleaning the room</a:t>
                      </a:r>
                    </a:p>
                    <a:p>
                      <a:pPr lvl="0" rtl="0" algn="ctr">
                        <a:spcBef>
                          <a:spcPts val="0"/>
                        </a:spcBef>
                        <a:buNone/>
                      </a:pPr>
                      <a:r>
                        <a:rPr b="1" lang="en">
                          <a:solidFill>
                            <a:schemeClr val="dk1"/>
                          </a:solidFill>
                          <a:latin typeface="Georgia"/>
                          <a:ea typeface="Georgia"/>
                          <a:cs typeface="Georgia"/>
                          <a:sym typeface="Georgia"/>
                        </a:rPr>
                        <a:t>zukte</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does … (event) with goal …</a:t>
                      </a:r>
                    </a:p>
                    <a:p>
                      <a:pPr lvl="0" rtl="0" algn="ctr">
                        <a:spcBef>
                          <a:spcPts val="0"/>
                        </a:spcBef>
                        <a:buNone/>
                      </a:pPr>
                      <a:r>
                        <a:rPr lang="en">
                          <a:solidFill>
                            <a:schemeClr val="dk1"/>
                          </a:solidFill>
                          <a:latin typeface="Georgia"/>
                          <a:ea typeface="Georgia"/>
                          <a:cs typeface="Georgia"/>
                          <a:sym typeface="Georgia"/>
                        </a:rPr>
                        <a:t>The second place of the verb </a:t>
                      </a:r>
                      <a:r>
                        <a:rPr b="1" lang="en">
                          <a:solidFill>
                            <a:schemeClr val="dk1"/>
                          </a:solidFill>
                          <a:latin typeface="Georgia"/>
                          <a:ea typeface="Georgia"/>
                          <a:cs typeface="Georgia"/>
                          <a:sym typeface="Georgia"/>
                        </a:rPr>
                        <a:t>zukte </a:t>
                      </a:r>
                      <a:r>
                        <a:rPr lang="en">
                          <a:solidFill>
                            <a:schemeClr val="dk1"/>
                          </a:solidFill>
                          <a:latin typeface="Georgia"/>
                          <a:ea typeface="Georgia"/>
                          <a:cs typeface="Georgia"/>
                          <a:sym typeface="Georgia"/>
                        </a:rPr>
                        <a:t>requires adding either the questions word </a:t>
                      </a:r>
                      <a:r>
                        <a:rPr b="1" lang="en">
                          <a:solidFill>
                            <a:schemeClr val="dk1"/>
                          </a:solidFill>
                          <a:latin typeface="Georgia"/>
                          <a:ea typeface="Georgia"/>
                          <a:cs typeface="Georgia"/>
                          <a:sym typeface="Georgia"/>
                        </a:rPr>
                        <a:t>ma</a:t>
                      </a:r>
                      <a:r>
                        <a:rPr lang="en">
                          <a:solidFill>
                            <a:schemeClr val="dk1"/>
                          </a:solidFill>
                          <a:latin typeface="Georgia"/>
                          <a:ea typeface="Georgia"/>
                          <a:cs typeface="Georgia"/>
                          <a:sym typeface="Georgia"/>
                        </a:rPr>
                        <a:t>, or</a:t>
                      </a:r>
                    </a:p>
                    <a:p>
                      <a:pPr lvl="0" rtl="0" algn="ctr">
                        <a:spcBef>
                          <a:spcPts val="0"/>
                        </a:spcBef>
                        <a:buNone/>
                      </a:pPr>
                      <a:r>
                        <a:rPr b="1" lang="en">
                          <a:solidFill>
                            <a:schemeClr val="dk1"/>
                          </a:solidFill>
                          <a:latin typeface="Georgia"/>
                          <a:ea typeface="Georgia"/>
                          <a:cs typeface="Georgia"/>
                          <a:sym typeface="Georgia"/>
                        </a:rPr>
                        <a:t>lo ka </a:t>
                      </a:r>
                      <a:r>
                        <a:rPr lang="en">
                          <a:solidFill>
                            <a:schemeClr val="dk1"/>
                          </a:solidFill>
                          <a:latin typeface="Georgia"/>
                          <a:ea typeface="Georgia"/>
                          <a:cs typeface="Georgia"/>
                          <a:sym typeface="Georgia"/>
                        </a:rPr>
                        <a:t>and then a phrase describing that event.</a:t>
                      </a:r>
                    </a:p>
                    <a:p>
                      <a:pPr lvl="0" rtl="0" algn="ctr">
                        <a:spcBef>
                          <a:spcPts val="0"/>
                        </a:spcBef>
                        <a:buNone/>
                      </a:pPr>
                      <a:r>
                        <a:rPr b="1" lang="en">
                          <a:solidFill>
                            <a:schemeClr val="dk1"/>
                          </a:solidFill>
                          <a:latin typeface="Georgia"/>
                          <a:ea typeface="Georgia"/>
                          <a:cs typeface="Georgia"/>
                          <a:sym typeface="Georgia"/>
                        </a:rPr>
                        <a:t>mi zukte lo ka lumci lo kumfa</a:t>
                      </a:r>
                      <a:r>
                        <a:rPr lang="en">
                          <a:solidFill>
                            <a:schemeClr val="dk1"/>
                          </a:solidFill>
                          <a:latin typeface="Georgia"/>
                          <a:ea typeface="Georgia"/>
                          <a:cs typeface="Georgia"/>
                          <a:sym typeface="Georgia"/>
                        </a:rPr>
                        <a:t> = I am occupied with cleaning the room.</a:t>
                      </a:r>
                    </a:p>
                    <a:p>
                      <a:pPr lvl="0" rtl="0" algn="ctr">
                        <a:spcBef>
                          <a:spcPts val="0"/>
                        </a:spcBef>
                        <a:buNone/>
                      </a:pPr>
                      <a:r>
                        <a:rPr b="1" lang="en">
                          <a:solidFill>
                            <a:schemeClr val="dk1"/>
                          </a:solidFill>
                          <a:latin typeface="Georgia"/>
                          <a:ea typeface="Georgia"/>
                          <a:cs typeface="Georgia"/>
                          <a:sym typeface="Georgia"/>
                        </a:rPr>
                        <a:t>lumci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cleans … using …</a:t>
                      </a:r>
                    </a:p>
                    <a:p>
                      <a:pPr lvl="0" rtl="0" algn="ctr">
                        <a:spcBef>
                          <a:spcPts val="0"/>
                        </a:spcBef>
                        <a:buNone/>
                      </a:pPr>
                      <a:r>
                        <a:rPr b="1" lang="en">
                          <a:solidFill>
                            <a:schemeClr val="dk1"/>
                          </a:solidFill>
                          <a:latin typeface="Georgia"/>
                          <a:ea typeface="Georgia"/>
                          <a:cs typeface="Georgia"/>
                          <a:sym typeface="Georgia"/>
                        </a:rPr>
                        <a:t>lo kumfa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a room, the room</a:t>
                      </a:r>
                    </a:p>
                    <a:p>
                      <a:pPr lvl="0" rtl="0" algn="ctr">
                        <a:spcBef>
                          <a:spcPts val="0"/>
                        </a:spcBef>
                        <a:buNone/>
                      </a:pPr>
                      <a:r>
                        <a:rPr b="1" lang="en">
                          <a:solidFill>
                            <a:schemeClr val="dk1"/>
                          </a:solidFill>
                          <a:latin typeface="Georgia"/>
                          <a:ea typeface="Georgia"/>
                          <a:cs typeface="Georgia"/>
                          <a:sym typeface="Georgia"/>
                        </a:rPr>
                        <a:t>lo ka </a:t>
                      </a:r>
                      <a:r>
                        <a:rPr lang="en">
                          <a:solidFill>
                            <a:schemeClr val="dk1"/>
                          </a:solidFill>
                          <a:latin typeface="Georgia"/>
                          <a:ea typeface="Georgia"/>
                          <a:cs typeface="Georgia"/>
                          <a:sym typeface="Georgia"/>
                        </a:rPr>
                        <a:t>starts a place with a phrase inside.</a:t>
                      </a:r>
                    </a:p>
                    <a:p>
                      <a:pPr lvl="0" rtl="0" algn="ctr">
                        <a:spcBef>
                          <a:spcPts val="0"/>
                        </a:spcBef>
                        <a:buNone/>
                      </a:pPr>
                      <a:r>
                        <a:rPr b="1" lang="en">
                          <a:solidFill>
                            <a:schemeClr val="dk1"/>
                          </a:solidFill>
                          <a:latin typeface="Georgia"/>
                          <a:ea typeface="Georgia"/>
                          <a:cs typeface="Georgia"/>
                          <a:sym typeface="Georgia"/>
                        </a:rPr>
                        <a:t>lo ka lumci lo kumfa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cleaning the room</a:t>
                      </a:r>
                    </a:p>
                    <a:p>
                      <a:pPr lvl="0" rtl="0" algn="ctr">
                        <a:spcBef>
                          <a:spcPts val="0"/>
                        </a:spcBef>
                        <a:buNone/>
                      </a:pPr>
                      <a:r>
                        <a:t/>
                      </a:r>
                      <a:endParaRPr>
                        <a:solidFill>
                          <a:schemeClr val="dk1"/>
                        </a:solidFill>
                        <a:latin typeface="Georgia"/>
                        <a:ea typeface="Georgia"/>
                        <a:cs typeface="Georgia"/>
                        <a:sym typeface="Georgia"/>
                      </a:endParaRPr>
                    </a:p>
                    <a:p>
                      <a:pPr lvl="0" rtl="0" algn="ctr">
                        <a:spcBef>
                          <a:spcPts val="0"/>
                        </a:spcBef>
                        <a:buNone/>
                      </a:pPr>
                      <a:r>
                        <a:rPr lang="en">
                          <a:solidFill>
                            <a:schemeClr val="dk1"/>
                          </a:solidFill>
                          <a:latin typeface="Georgia"/>
                          <a:ea typeface="Georgia"/>
                          <a:cs typeface="Georgia"/>
                          <a:sym typeface="Georgia"/>
                        </a:rPr>
                        <a:t>The second place of </a:t>
                      </a:r>
                      <a:r>
                        <a:rPr b="1" lang="en">
                          <a:solidFill>
                            <a:schemeClr val="dk1"/>
                          </a:solidFill>
                          <a:latin typeface="Georgia"/>
                          <a:ea typeface="Georgia"/>
                          <a:cs typeface="Georgia"/>
                          <a:sym typeface="Georgia"/>
                        </a:rPr>
                        <a:t>gleki</a:t>
                      </a:r>
                      <a:r>
                        <a:rPr lang="en">
                          <a:solidFill>
                            <a:schemeClr val="dk1"/>
                          </a:solidFill>
                          <a:latin typeface="Georgia"/>
                          <a:ea typeface="Georgia"/>
                          <a:cs typeface="Georgia"/>
                          <a:sym typeface="Georgia"/>
                        </a:rPr>
                        <a:t> is similar to </a:t>
                      </a:r>
                      <a:r>
                        <a:rPr b="1" lang="en">
                          <a:solidFill>
                            <a:schemeClr val="dk1"/>
                          </a:solidFill>
                          <a:latin typeface="Georgia"/>
                          <a:ea typeface="Georgia"/>
                          <a:cs typeface="Georgia"/>
                          <a:sym typeface="Georgia"/>
                        </a:rPr>
                        <a:t>se pluka</a:t>
                      </a:r>
                      <a:r>
                        <a:rPr lang="en">
                          <a:solidFill>
                            <a:schemeClr val="dk1"/>
                          </a:solidFill>
                          <a:latin typeface="Georgia"/>
                          <a:ea typeface="Georgia"/>
                          <a:cs typeface="Georgia"/>
                          <a:sym typeface="Georgia"/>
                        </a:rPr>
                        <a:t>:</a:t>
                      </a:r>
                    </a:p>
                    <a:p>
                      <a:pPr lvl="0" rtl="0" algn="ctr">
                        <a:spcBef>
                          <a:spcPts val="0"/>
                        </a:spcBef>
                        <a:buNone/>
                      </a:pPr>
                      <a:r>
                        <a:rPr b="1" lang="en">
                          <a:solidFill>
                            <a:schemeClr val="dk1"/>
                          </a:solidFill>
                          <a:latin typeface="Georgia"/>
                          <a:ea typeface="Georgia"/>
                          <a:cs typeface="Georgia"/>
                          <a:sym typeface="Georgia"/>
                        </a:rPr>
                        <a:t>mi gleki lo nu do klama mi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I am happy that you come to me.</a:t>
                      </a:r>
                    </a:p>
                    <a:p>
                      <a:pPr lvl="0" rtl="0" algn="ctr">
                        <a:spcBef>
                          <a:spcPts val="0"/>
                        </a:spcBef>
                        <a:buNone/>
                      </a:pPr>
                      <a:r>
                        <a:rPr lang="en">
                          <a:solidFill>
                            <a:schemeClr val="dk1"/>
                          </a:solidFill>
                          <a:latin typeface="Georgia"/>
                          <a:ea typeface="Georgia"/>
                          <a:cs typeface="Georgia"/>
                          <a:sym typeface="Georgia"/>
                        </a:rPr>
                        <a:t>(</a:t>
                      </a:r>
                      <a:r>
                        <a:rPr i="1" lang="en">
                          <a:solidFill>
                            <a:schemeClr val="dk1"/>
                          </a:solidFill>
                          <a:latin typeface="Georgia"/>
                          <a:ea typeface="Georgia"/>
                          <a:cs typeface="Georgia"/>
                          <a:sym typeface="Georgia"/>
                        </a:rPr>
                        <a:t>came, will come </a:t>
                      </a:r>
                      <a:r>
                        <a:rPr lang="en">
                          <a:solidFill>
                            <a:schemeClr val="dk1"/>
                          </a:solidFill>
                          <a:latin typeface="Georgia"/>
                          <a:ea typeface="Georgia"/>
                          <a:cs typeface="Georgia"/>
                          <a:sym typeface="Georgia"/>
                        </a:rPr>
                        <a:t>depending on context)</a:t>
                      </a:r>
                    </a:p>
                    <a:p>
                      <a:pPr lvl="0" rtl="0" algn="ctr">
                        <a:spcBef>
                          <a:spcPts val="0"/>
                        </a:spcBef>
                        <a:buNone/>
                      </a:pPr>
                      <a:r>
                        <a:rPr b="1" lang="en">
                          <a:solidFill>
                            <a:schemeClr val="dk1"/>
                          </a:solidFill>
                          <a:latin typeface="Georgia"/>
                          <a:ea typeface="Georgia"/>
                          <a:cs typeface="Georgia"/>
                          <a:sym typeface="Georgia"/>
                        </a:rPr>
                        <a:t>mi gleki lo ka klama</a:t>
                      </a:r>
                      <a:r>
                        <a:rPr lang="en">
                          <a:solidFill>
                            <a:schemeClr val="dk1"/>
                          </a:solidFill>
                          <a:latin typeface="Georgia"/>
                          <a:ea typeface="Georgia"/>
                          <a:cs typeface="Georgia"/>
                          <a:sym typeface="Georgia"/>
                        </a:rPr>
                        <a:t> or </a:t>
                      </a:r>
                      <a:r>
                        <a:rPr b="1" lang="en">
                          <a:solidFill>
                            <a:schemeClr val="dk1"/>
                          </a:solidFill>
                          <a:latin typeface="Georgia"/>
                          <a:ea typeface="Georgia"/>
                          <a:cs typeface="Georgia"/>
                          <a:sym typeface="Georgia"/>
                        </a:rPr>
                        <a:t>mi gleki lo nu mi klama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I am happy of coming.</a:t>
                      </a:r>
                    </a:p>
                    <a:p>
                      <a:pPr lvl="0" rtl="0" algn="ctr">
                        <a:spcBef>
                          <a:spcPts val="0"/>
                        </a:spcBef>
                        <a:buNone/>
                      </a:pPr>
                      <a:r>
                        <a:rPr b="1" lang="en">
                          <a:solidFill>
                            <a:schemeClr val="dk1"/>
                          </a:solidFill>
                          <a:latin typeface="Georgia"/>
                          <a:ea typeface="Georgia"/>
                          <a:cs typeface="Georgia"/>
                          <a:sym typeface="Georgia"/>
                        </a:rPr>
                        <a:t>klama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comes to … from ...</a:t>
                      </a:r>
                    </a:p>
                  </a:txBody>
                  <a:tcPr marT="91425" marB="91425" marR="91425" marL="91425">
                    <a:solidFill>
                      <a:srgbClr val="FFE599"/>
                    </a:solidFill>
                  </a:tcPr>
                </a:tc>
                <a:tc hMerge="1"/>
                <a:tc hMerge="1"/>
                <a:tc hMerge="1"/>
                <a:tc hMerge="1"/>
                <a:tc hMerge="1"/>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5" name="Shape 265"/>
        <p:cNvGrpSpPr/>
        <p:nvPr/>
      </p:nvGrpSpPr>
      <p:grpSpPr>
        <a:xfrm>
          <a:off x="0" y="0"/>
          <a:ext cx="0" cy="0"/>
          <a:chOff x="0" y="0"/>
          <a:chExt cx="0" cy="0"/>
        </a:xfrm>
      </p:grpSpPr>
      <p:graphicFrame>
        <p:nvGraphicFramePr>
          <p:cNvPr id="266" name="Shape 266"/>
          <p:cNvGraphicFramePr/>
          <p:nvPr/>
        </p:nvGraphicFramePr>
        <p:xfrm>
          <a:off x="389937" y="755650"/>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gridSpan="7">
                  <a:txBody>
                    <a:bodyPr>
                      <a:noAutofit/>
                    </a:bodyPr>
                    <a:lstStyle/>
                    <a:p>
                      <a:pPr lvl="0" rtl="0" algn="ctr">
                        <a:spcBef>
                          <a:spcPts val="0"/>
                        </a:spcBef>
                        <a:buNone/>
                      </a:pPr>
                      <a:r>
                        <a:rPr b="1" lang="en" sz="2400">
                          <a:latin typeface="Georgia"/>
                          <a:ea typeface="Georgia"/>
                          <a:cs typeface="Georgia"/>
                          <a:sym typeface="Georgia"/>
                        </a:rPr>
                        <a:t>vanci coi la alis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hMerge="1"/>
                <a:tc hMerge="1"/>
                <a:tc hMerge="1"/>
                <a:tc hMerge="1"/>
                <a:tc hMerge="1"/>
              </a:tr>
              <a:tr h="381000">
                <a:tc gridSpan="7">
                  <a:txBody>
                    <a:bodyPr>
                      <a:noAutofit/>
                    </a:bodyPr>
                    <a:lstStyle/>
                    <a:p>
                      <a:pPr lvl="0" rtl="0" algn="ctr">
                        <a:spcBef>
                          <a:spcPts val="0"/>
                        </a:spcBef>
                        <a:buNone/>
                      </a:pPr>
                      <a:r>
                        <a:rPr lang="en">
                          <a:latin typeface="Georgia"/>
                          <a:ea typeface="Georgia"/>
                          <a:cs typeface="Georgia"/>
                          <a:sym typeface="Georgia"/>
                        </a:rPr>
                        <a:t>Good evening, Alice!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graphicFrame>
        <p:nvGraphicFramePr>
          <p:cNvPr id="267" name="Shape 267"/>
          <p:cNvGraphicFramePr/>
          <p:nvPr/>
        </p:nvGraphicFramePr>
        <p:xfrm>
          <a:off x="389937" y="1993025"/>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536350">
                <a:tc gridSpan="7">
                  <a:txBody>
                    <a:bodyPr>
                      <a:noAutofit/>
                    </a:bodyPr>
                    <a:lstStyle/>
                    <a:p>
                      <a:pPr lvl="0" rtl="0" algn="ctr">
                        <a:spcBef>
                          <a:spcPts val="0"/>
                        </a:spcBef>
                        <a:buNone/>
                      </a:pPr>
                      <a:r>
                        <a:rPr b="1" lang="en" sz="2400">
                          <a:latin typeface="Georgia"/>
                          <a:ea typeface="Georgia"/>
                          <a:cs typeface="Georgia"/>
                          <a:sym typeface="Georgia"/>
                        </a:rPr>
                        <a:t>coi la gleki i do klama ma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hMerge="1"/>
                <a:tc hMerge="1"/>
                <a:tc hMerge="1"/>
                <a:tc hMerge="1"/>
                <a:tc hMerge="1"/>
                <a:tc hMerge="1"/>
              </a:tr>
              <a:tr h="480025">
                <a:tc gridSpan="7">
                  <a:txBody>
                    <a:bodyPr>
                      <a:noAutofit/>
                    </a:bodyPr>
                    <a:lstStyle/>
                    <a:p>
                      <a:pPr lvl="0" rtl="0" algn="ctr">
                        <a:spcBef>
                          <a:spcPts val="0"/>
                        </a:spcBef>
                        <a:buNone/>
                      </a:pPr>
                      <a:r>
                        <a:rPr lang="en">
                          <a:latin typeface="Georgia"/>
                          <a:ea typeface="Georgia"/>
                          <a:cs typeface="Georgia"/>
                          <a:sym typeface="Georgia"/>
                        </a:rPr>
                        <a:t>Hello, Gleki! Where are you going?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hMerge="1"/>
                <a:tc hMerge="1"/>
              </a:tr>
            </a:tbl>
          </a:graphicData>
        </a:graphic>
      </p:graphicFrame>
      <p:graphicFrame>
        <p:nvGraphicFramePr>
          <p:cNvPr id="268" name="Shape 268"/>
          <p:cNvGraphicFramePr/>
          <p:nvPr/>
        </p:nvGraphicFramePr>
        <p:xfrm>
          <a:off x="389950" y="3300100"/>
          <a:ext cx="3000000" cy="3000000"/>
        </p:xfrm>
        <a:graphic>
          <a:graphicData uri="http://schemas.openxmlformats.org/drawingml/2006/table">
            <a:tbl>
              <a:tblPr>
                <a:noFill/>
                <a:tableStyleId>{45A32ED0-A8B8-41B2-BC8E-FA417A5E6CBD}</a:tableStyleId>
              </a:tblPr>
              <a:tblGrid>
                <a:gridCol w="1046875"/>
                <a:gridCol w="1046875"/>
                <a:gridCol w="1046875"/>
                <a:gridCol w="1918625"/>
                <a:gridCol w="592075"/>
                <a:gridCol w="1047600"/>
                <a:gridCol w="629200"/>
                <a:gridCol w="1046875"/>
              </a:tblGrid>
              <a:tr h="626625">
                <a:tc gridSpan="4">
                  <a:txBody>
                    <a:bodyPr>
                      <a:noAutofit/>
                    </a:bodyPr>
                    <a:lstStyle/>
                    <a:p>
                      <a:pPr lvl="0" rtl="0" algn="ctr">
                        <a:spcBef>
                          <a:spcPts val="0"/>
                        </a:spcBef>
                        <a:buNone/>
                      </a:pPr>
                      <a:r>
                        <a:rPr b="1" lang="en" sz="2400">
                          <a:latin typeface="Georgia"/>
                          <a:ea typeface="Georgia"/>
                          <a:cs typeface="Georgia"/>
                          <a:sym typeface="Georgia"/>
                        </a:rPr>
                        <a:t>i ei mi ca gunka bu’u lo briju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hMerge="1"/>
                <a:tc hMerge="1"/>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co’o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co’o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16000">
                <a:tc gridSpan="4">
                  <a:txBody>
                    <a:bodyPr>
                      <a:noAutofit/>
                    </a:bodyPr>
                    <a:lstStyle/>
                    <a:p>
                      <a:pPr lvl="0" rtl="0" algn="ctr">
                        <a:spcBef>
                          <a:spcPts val="0"/>
                        </a:spcBef>
                        <a:buNone/>
                      </a:pPr>
                      <a:r>
                        <a:rPr lang="en">
                          <a:latin typeface="Georgia"/>
                          <a:ea typeface="Georgia"/>
                          <a:cs typeface="Georgia"/>
                          <a:sym typeface="Georgia"/>
                        </a:rPr>
                        <a:t>I have to work at the office.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vMerge="1"/>
                <a:tc>
                  <a:txBody>
                    <a:bodyPr>
                      <a:noAutofit/>
                    </a:bodyPr>
                    <a:lstStyle/>
                    <a:p>
                      <a:pPr lvl="0" rtl="0" algn="ctr">
                        <a:spcBef>
                          <a:spcPts val="0"/>
                        </a:spcBef>
                        <a:buNone/>
                      </a:pPr>
                      <a:r>
                        <a:rPr lang="en">
                          <a:latin typeface="Georgia"/>
                          <a:ea typeface="Georgia"/>
                          <a:cs typeface="Georgia"/>
                          <a:sym typeface="Georgia"/>
                        </a:rPr>
                        <a:t>Good-bye.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vMerge="1"/>
                <a:tc>
                  <a:txBody>
                    <a:bodyPr>
                      <a:noAutofit/>
                    </a:bodyPr>
                    <a:lstStyle/>
                    <a:p>
                      <a:pPr lvl="0" rtl="0" algn="ctr">
                        <a:spcBef>
                          <a:spcPts val="0"/>
                        </a:spcBef>
                        <a:buNone/>
                      </a:pPr>
                      <a:r>
                        <a:rPr lang="en">
                          <a:latin typeface="Georgia"/>
                          <a:ea typeface="Georgia"/>
                          <a:cs typeface="Georgia"/>
                          <a:sym typeface="Georgia"/>
                        </a:rPr>
                        <a:t>Good-bye.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269" name="Shape 269"/>
          <p:cNvSpPr txBox="1"/>
          <p:nvPr/>
        </p:nvSpPr>
        <p:spPr>
          <a:xfrm>
            <a:off x="2187466" y="0"/>
            <a:ext cx="47690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3. A dialogue.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x="0" y="0"/>
          <a:ext cx="0" cy="0"/>
          <a:chOff x="0" y="0"/>
          <a:chExt cx="0" cy="0"/>
        </a:xfrm>
      </p:grpSpPr>
      <p:graphicFrame>
        <p:nvGraphicFramePr>
          <p:cNvPr id="49" name="Shape 49"/>
          <p:cNvGraphicFramePr/>
          <p:nvPr/>
        </p:nvGraphicFramePr>
        <p:xfrm>
          <a:off x="389937" y="755650"/>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ca’o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tavla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pa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skina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81000">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progressive tense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talk to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makes a noun: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one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a movie, film</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50" name="Shape 50"/>
          <p:cNvGraphicFramePr/>
          <p:nvPr/>
        </p:nvGraphicFramePr>
        <p:xfrm>
          <a:off x="389937" y="2069225"/>
          <a:ext cx="3000000" cy="3000000"/>
        </p:xfrm>
        <a:graphic>
          <a:graphicData uri="http://schemas.openxmlformats.org/drawingml/2006/table">
            <a:tbl>
              <a:tblPr>
                <a:noFill/>
                <a:tableStyleId>{45A32ED0-A8B8-41B2-BC8E-FA417A5E6CBD}</a:tableStyleId>
              </a:tblPr>
              <a:tblGrid>
                <a:gridCol w="990700"/>
                <a:gridCol w="1044275"/>
                <a:gridCol w="1652125"/>
                <a:gridCol w="1092400"/>
                <a:gridCol w="1194875"/>
                <a:gridCol w="1194875"/>
                <a:gridCol w="1194875"/>
              </a:tblGrid>
              <a:tr h="5363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se skina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mutce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cinri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ui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4800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makes a noun: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the plot, action of a movie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main verb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very</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interesting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Yay!</a:t>
                      </a:r>
                      <a:br>
                        <a:rPr lang="en">
                          <a:latin typeface="Georgia"/>
                          <a:ea typeface="Georgia"/>
                          <a:cs typeface="Georgia"/>
                          <a:sym typeface="Georgia"/>
                        </a:rPr>
                      </a:br>
                      <a:r>
                        <a:rPr lang="en" sz="1200">
                          <a:latin typeface="Georgia"/>
                          <a:ea typeface="Georgia"/>
                          <a:cs typeface="Georgia"/>
                          <a:sym typeface="Georgia"/>
                        </a:rPr>
                        <a:t>(interjection)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51" name="Shape 51"/>
          <p:cNvGraphicFramePr/>
          <p:nvPr/>
        </p:nvGraphicFramePr>
        <p:xfrm>
          <a:off x="874950" y="3573300"/>
          <a:ext cx="3000000" cy="3000000"/>
        </p:xfrm>
        <a:graphic>
          <a:graphicData uri="http://schemas.openxmlformats.org/drawingml/2006/table">
            <a:tbl>
              <a:tblPr>
                <a:noFill/>
                <a:tableStyleId>{45A32ED0-A8B8-41B2-BC8E-FA417A5E6CBD}</a:tableStyleId>
              </a:tblPr>
              <a:tblGrid>
                <a:gridCol w="1778825"/>
                <a:gridCol w="1669500"/>
                <a:gridCol w="776975"/>
                <a:gridCol w="1050175"/>
                <a:gridCol w="995575"/>
                <a:gridCol w="1123050"/>
              </a:tblGrid>
              <a:tr h="36740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xu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tugni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je’u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05950">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yes/no particle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agree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vMerge="1"/>
                <a:tc>
                  <a:txBody>
                    <a:bodyPr>
                      <a:noAutofit/>
                    </a:bodyPr>
                    <a:lstStyle/>
                    <a:p>
                      <a:pPr lvl="0" rtl="0" algn="ctr">
                        <a:spcBef>
                          <a:spcPts val="0"/>
                        </a:spcBef>
                        <a:buNone/>
                      </a:pPr>
                      <a:r>
                        <a:rPr lang="en">
                          <a:latin typeface="Georgia"/>
                          <a:ea typeface="Georgia"/>
                          <a:cs typeface="Georgia"/>
                          <a:sym typeface="Georgia"/>
                        </a:rPr>
                        <a:t>Yes (True)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52" name="Shape 52"/>
          <p:cNvSpPr txBox="1"/>
          <p:nvPr/>
        </p:nvSpPr>
        <p:spPr>
          <a:xfrm>
            <a:off x="1288653" y="43875"/>
            <a:ext cx="65666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The structure of our dialogue.</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3" name="Shape 273"/>
        <p:cNvGrpSpPr/>
        <p:nvPr/>
      </p:nvGrpSpPr>
      <p:grpSpPr>
        <a:xfrm>
          <a:off x="0" y="0"/>
          <a:ext cx="0" cy="0"/>
          <a:chOff x="0" y="0"/>
          <a:chExt cx="0" cy="0"/>
        </a:xfrm>
      </p:grpSpPr>
      <p:graphicFrame>
        <p:nvGraphicFramePr>
          <p:cNvPr id="274" name="Shape 274"/>
          <p:cNvGraphicFramePr/>
          <p:nvPr/>
        </p:nvGraphicFramePr>
        <p:xfrm>
          <a:off x="389937" y="755650"/>
          <a:ext cx="3000000" cy="3000000"/>
        </p:xfrm>
        <a:graphic>
          <a:graphicData uri="http://schemas.openxmlformats.org/drawingml/2006/table">
            <a:tbl>
              <a:tblPr>
                <a:noFill/>
                <a:tableStyleId>{45A32ED0-A8B8-41B2-BC8E-FA417A5E6CBD}</a:tableStyleId>
              </a:tblPr>
              <a:tblGrid>
                <a:gridCol w="1526500"/>
                <a:gridCol w="1005375"/>
                <a:gridCol w="1308600"/>
                <a:gridCol w="939025"/>
              </a:tblGrid>
              <a:tr h="381000">
                <a:tc>
                  <a:txBody>
                    <a:bodyPr>
                      <a:noAutofit/>
                    </a:bodyPr>
                    <a:lstStyle/>
                    <a:p>
                      <a:pPr lvl="0" rtl="0" algn="ctr">
                        <a:spcBef>
                          <a:spcPts val="0"/>
                        </a:spcBef>
                        <a:buNone/>
                      </a:pPr>
                      <a:r>
                        <a:rPr b="1" lang="en" sz="2400">
                          <a:latin typeface="Georgia"/>
                          <a:ea typeface="Georgia"/>
                          <a:cs typeface="Georgia"/>
                          <a:sym typeface="Georgia"/>
                        </a:rPr>
                        <a:t>vanci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coi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alis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81000">
                <a:tc>
                  <a:txBody>
                    <a:bodyPr>
                      <a:noAutofit/>
                    </a:bodyPr>
                    <a:lstStyle/>
                    <a:p>
                      <a:pPr lvl="0" rtl="0" algn="ctr">
                        <a:spcBef>
                          <a:spcPts val="0"/>
                        </a:spcBef>
                        <a:buNone/>
                      </a:pPr>
                      <a:r>
                        <a:rPr lang="en">
                          <a:latin typeface="Georgia"/>
                          <a:ea typeface="Georgia"/>
                          <a:cs typeface="Georgia"/>
                          <a:sym typeface="Georgia"/>
                        </a:rPr>
                        <a:t>… is an evening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hello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name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Alice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275" name="Shape 275"/>
          <p:cNvGraphicFramePr/>
          <p:nvPr/>
        </p:nvGraphicFramePr>
        <p:xfrm>
          <a:off x="389937" y="1840625"/>
          <a:ext cx="3000000" cy="3000000"/>
        </p:xfrm>
        <a:graphic>
          <a:graphicData uri="http://schemas.openxmlformats.org/drawingml/2006/table">
            <a:tbl>
              <a:tblPr>
                <a:noFill/>
                <a:tableStyleId>{45A32ED0-A8B8-41B2-BC8E-FA417A5E6CBD}</a:tableStyleId>
              </a:tblPr>
              <a:tblGrid>
                <a:gridCol w="1194875"/>
                <a:gridCol w="1194875"/>
                <a:gridCol w="1194875"/>
                <a:gridCol w="1194875"/>
              </a:tblGrid>
              <a:tr h="5363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klama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4800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goes to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what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276" name="Shape 276"/>
          <p:cNvGraphicFramePr/>
          <p:nvPr/>
        </p:nvGraphicFramePr>
        <p:xfrm>
          <a:off x="389950" y="3166250"/>
          <a:ext cx="3000000" cy="3000000"/>
        </p:xfrm>
        <a:graphic>
          <a:graphicData uri="http://schemas.openxmlformats.org/drawingml/2006/table">
            <a:tbl>
              <a:tblPr>
                <a:noFill/>
                <a:tableStyleId>{45A32ED0-A8B8-41B2-BC8E-FA417A5E6CBD}</a:tableStyleId>
              </a:tblPr>
              <a:tblGrid>
                <a:gridCol w="1046550"/>
                <a:gridCol w="1046550"/>
                <a:gridCol w="1425575"/>
                <a:gridCol w="999125"/>
                <a:gridCol w="994450"/>
                <a:gridCol w="1145725"/>
                <a:gridCol w="478425"/>
                <a:gridCol w="1236025"/>
              </a:tblGrid>
              <a:tr h="626625">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ca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gunka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bu’u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briju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co’o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416000">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present tense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work</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noun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is an office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vMerge="1"/>
                <a:tc>
                  <a:txBody>
                    <a:bodyPr>
                      <a:noAutofit/>
                    </a:bodyPr>
                    <a:lstStyle/>
                    <a:p>
                      <a:pPr lvl="0" rtl="0" algn="ctr">
                        <a:spcBef>
                          <a:spcPts val="0"/>
                        </a:spcBef>
                        <a:buNone/>
                      </a:pPr>
                      <a:r>
                        <a:rPr lang="en">
                          <a:latin typeface="Georgia"/>
                          <a:ea typeface="Georgia"/>
                          <a:cs typeface="Georgia"/>
                          <a:sym typeface="Georgia"/>
                        </a:rPr>
                        <a:t>Good-bye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277" name="Shape 277"/>
          <p:cNvSpPr txBox="1"/>
          <p:nvPr/>
        </p:nvSpPr>
        <p:spPr>
          <a:xfrm>
            <a:off x="1288653" y="43875"/>
            <a:ext cx="65666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The structure of our dialogue.</a:t>
            </a:r>
          </a:p>
        </p:txBody>
      </p:sp>
      <p:graphicFrame>
        <p:nvGraphicFramePr>
          <p:cNvPr id="278" name="Shape 278"/>
          <p:cNvGraphicFramePr/>
          <p:nvPr/>
        </p:nvGraphicFramePr>
        <p:xfrm>
          <a:off x="5270662" y="755650"/>
          <a:ext cx="3000000" cy="3000000"/>
        </p:xfrm>
        <a:graphic>
          <a:graphicData uri="http://schemas.openxmlformats.org/drawingml/2006/table">
            <a:tbl>
              <a:tblPr>
                <a:noFill/>
                <a:tableStyleId>{45A32ED0-A8B8-41B2-BC8E-FA417A5E6CBD}</a:tableStyleId>
              </a:tblPr>
              <a:tblGrid>
                <a:gridCol w="1019550"/>
                <a:gridCol w="1398600"/>
                <a:gridCol w="1066950"/>
              </a:tblGrid>
              <a:tr h="441425">
                <a:tc>
                  <a:txBody>
                    <a:bodyPr>
                      <a:noAutofit/>
                    </a:bodyPr>
                    <a:lstStyle/>
                    <a:p>
                      <a:pPr lvl="0" rtl="0" algn="ctr">
                        <a:spcBef>
                          <a:spcPts val="0"/>
                        </a:spcBef>
                        <a:buNone/>
                      </a:pPr>
                      <a:r>
                        <a:rPr b="1" lang="en" sz="2400">
                          <a:latin typeface="Georgia"/>
                          <a:ea typeface="Georgia"/>
                          <a:cs typeface="Georgia"/>
                          <a:sym typeface="Georgia"/>
                        </a:rPr>
                        <a:t>coi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gleki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47600">
                <a:tc>
                  <a:txBody>
                    <a:bodyPr>
                      <a:noAutofit/>
                    </a:bodyPr>
                    <a:lstStyle/>
                    <a:p>
                      <a:pPr lvl="0" rtl="0" algn="ctr">
                        <a:spcBef>
                          <a:spcPts val="0"/>
                        </a:spcBef>
                        <a:buNone/>
                      </a:pPr>
                      <a:r>
                        <a:rPr lang="en">
                          <a:latin typeface="Georgia"/>
                          <a:ea typeface="Georgia"/>
                          <a:cs typeface="Georgia"/>
                          <a:sym typeface="Georgia"/>
                        </a:rPr>
                        <a:t>hello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name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is happy</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279" name="Shape 279"/>
          <p:cNvGraphicFramePr/>
          <p:nvPr/>
        </p:nvGraphicFramePr>
        <p:xfrm>
          <a:off x="5270675" y="1840625"/>
          <a:ext cx="3000000" cy="3000000"/>
        </p:xfrm>
        <a:graphic>
          <a:graphicData uri="http://schemas.openxmlformats.org/drawingml/2006/table">
            <a:tbl>
              <a:tblPr>
                <a:noFill/>
                <a:tableStyleId>{45A32ED0-A8B8-41B2-BC8E-FA417A5E6CBD}</a:tableStyleId>
              </a:tblPr>
              <a:tblGrid>
                <a:gridCol w="1742425"/>
                <a:gridCol w="1742425"/>
              </a:tblGrid>
              <a:tr h="4560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ei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16000">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obligation interjection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3" name="Shape 283"/>
        <p:cNvGrpSpPr/>
        <p:nvPr/>
      </p:nvGrpSpPr>
      <p:grpSpPr>
        <a:xfrm>
          <a:off x="0" y="0"/>
          <a:ext cx="0" cy="0"/>
          <a:chOff x="0" y="0"/>
          <a:chExt cx="0" cy="0"/>
        </a:xfrm>
      </p:grpSpPr>
      <p:graphicFrame>
        <p:nvGraphicFramePr>
          <p:cNvPr id="284" name="Shape 284"/>
          <p:cNvGraphicFramePr/>
          <p:nvPr/>
        </p:nvGraphicFramePr>
        <p:xfrm>
          <a:off x="389925" y="15096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Good evening!</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vanci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is an evening</a:t>
                      </a:r>
                    </a:p>
                    <a:p>
                      <a:pPr lvl="0" rtl="0" algn="ctr">
                        <a:spcBef>
                          <a:spcPts val="0"/>
                        </a:spcBef>
                        <a:buNone/>
                      </a:pPr>
                      <a:r>
                        <a:rPr b="1" lang="en">
                          <a:solidFill>
                            <a:schemeClr val="dk1"/>
                          </a:solidFill>
                          <a:latin typeface="Georgia"/>
                          <a:ea typeface="Georgia"/>
                          <a:cs typeface="Georgia"/>
                          <a:sym typeface="Georgia"/>
                        </a:rPr>
                        <a:t>coi</a:t>
                      </a:r>
                      <a:r>
                        <a:rPr lang="en">
                          <a:solidFill>
                            <a:schemeClr val="dk1"/>
                          </a:solidFill>
                          <a:latin typeface="Georgia"/>
                          <a:ea typeface="Georgia"/>
                          <a:cs typeface="Georgia"/>
                          <a:sym typeface="Georgia"/>
                        </a:rPr>
                        <a:t> is a vocative. Like interjections</a:t>
                      </a:r>
                    </a:p>
                    <a:p>
                      <a:pPr lvl="0" rtl="0" algn="ctr">
                        <a:spcBef>
                          <a:spcPts val="0"/>
                        </a:spcBef>
                        <a:buNone/>
                      </a:pPr>
                      <a:r>
                        <a:rPr lang="en">
                          <a:solidFill>
                            <a:schemeClr val="dk1"/>
                          </a:solidFill>
                          <a:latin typeface="Georgia"/>
                          <a:ea typeface="Georgia"/>
                          <a:cs typeface="Georgia"/>
                          <a:sym typeface="Georgia"/>
                        </a:rPr>
                        <a:t>vocatives are attached to the preceding verb words, names and pronouns.</a:t>
                      </a:r>
                    </a:p>
                    <a:p>
                      <a:pPr lvl="0" rtl="0" algn="ctr">
                        <a:spcBef>
                          <a:spcPts val="0"/>
                        </a:spcBef>
                        <a:buNone/>
                      </a:pPr>
                      <a:r>
                        <a:rPr b="1" lang="en">
                          <a:solidFill>
                            <a:schemeClr val="dk1"/>
                          </a:solidFill>
                          <a:latin typeface="Georgia"/>
                          <a:ea typeface="Georgia"/>
                          <a:cs typeface="Georgia"/>
                          <a:sym typeface="Georgia"/>
                        </a:rPr>
                        <a:t>vanci</a:t>
                      </a:r>
                      <a:r>
                        <a:rPr lang="en">
                          <a:solidFill>
                            <a:schemeClr val="dk1"/>
                          </a:solidFill>
                          <a:latin typeface="Georgia"/>
                          <a:ea typeface="Georgia"/>
                          <a:cs typeface="Georgia"/>
                          <a:sym typeface="Georgia"/>
                        </a:rPr>
                        <a:t> </a:t>
                      </a:r>
                      <a:r>
                        <a:rPr b="1" lang="en">
                          <a:solidFill>
                            <a:schemeClr val="dk1"/>
                          </a:solidFill>
                          <a:latin typeface="Georgia"/>
                          <a:ea typeface="Georgia"/>
                          <a:cs typeface="Georgia"/>
                          <a:sym typeface="Georgia"/>
                        </a:rPr>
                        <a:t>coi</a:t>
                      </a:r>
                      <a:r>
                        <a:rPr lang="en">
                          <a:solidFill>
                            <a:schemeClr val="dk1"/>
                          </a:solidFill>
                          <a:latin typeface="Georgia"/>
                          <a:ea typeface="Georgia"/>
                          <a:cs typeface="Georgia"/>
                          <a:sym typeface="Georgia"/>
                        </a:rPr>
                        <a:t> means </a:t>
                      </a:r>
                      <a:r>
                        <a:rPr i="1" lang="en">
                          <a:solidFill>
                            <a:schemeClr val="dk1"/>
                          </a:solidFill>
                          <a:latin typeface="Georgia"/>
                          <a:ea typeface="Georgia"/>
                          <a:cs typeface="Georgia"/>
                          <a:sym typeface="Georgia"/>
                        </a:rPr>
                        <a:t>Good evening!</a:t>
                      </a:r>
                    </a:p>
                    <a:p>
                      <a:pPr lvl="0" rtl="0" algn="ctr">
                        <a:spcBef>
                          <a:spcPts val="0"/>
                        </a:spcBef>
                        <a:buNone/>
                      </a:pPr>
                      <a:r>
                        <a:rPr lang="en">
                          <a:solidFill>
                            <a:schemeClr val="dk1"/>
                          </a:solidFill>
                          <a:latin typeface="Georgia"/>
                          <a:ea typeface="Georgia"/>
                          <a:cs typeface="Georgia"/>
                          <a:sym typeface="Georgia"/>
                        </a:rPr>
                        <a:t>Vocatives require a noun, pronoun or name after them.</a:t>
                      </a:r>
                    </a:p>
                    <a:p>
                      <a:pPr lvl="0" rtl="0" algn="ctr">
                        <a:spcBef>
                          <a:spcPts val="0"/>
                        </a:spcBef>
                        <a:buNone/>
                      </a:pPr>
                      <a:r>
                        <a:rPr lang="en">
                          <a:solidFill>
                            <a:schemeClr val="dk1"/>
                          </a:solidFill>
                          <a:latin typeface="Georgia"/>
                          <a:ea typeface="Georgia"/>
                          <a:cs typeface="Georgia"/>
                          <a:sym typeface="Georgia"/>
                        </a:rPr>
                        <a:t>Names are formed by prefixing them with </a:t>
                      </a:r>
                      <a:r>
                        <a:rPr b="1" lang="en">
                          <a:solidFill>
                            <a:schemeClr val="dk1"/>
                          </a:solidFill>
                          <a:latin typeface="Georgia"/>
                          <a:ea typeface="Georgia"/>
                          <a:cs typeface="Georgia"/>
                          <a:sym typeface="Georgia"/>
                        </a:rPr>
                        <a:t>la</a:t>
                      </a:r>
                      <a:r>
                        <a:rPr lang="en">
                          <a:solidFill>
                            <a:schemeClr val="dk1"/>
                          </a:solidFill>
                          <a:latin typeface="Georgia"/>
                          <a:ea typeface="Georgia"/>
                          <a:cs typeface="Georgia"/>
                          <a:sym typeface="Georgia"/>
                        </a:rPr>
                        <a:t>.</a:t>
                      </a:r>
                    </a:p>
                    <a:p>
                      <a:pPr lvl="0" rtl="0" algn="ctr">
                        <a:spcBef>
                          <a:spcPts val="0"/>
                        </a:spcBef>
                        <a:buNone/>
                      </a:pPr>
                      <a:r>
                        <a:rPr b="1" lang="en">
                          <a:solidFill>
                            <a:schemeClr val="dk1"/>
                          </a:solidFill>
                          <a:latin typeface="Georgia"/>
                          <a:ea typeface="Georgia"/>
                          <a:cs typeface="Georgia"/>
                          <a:sym typeface="Georgia"/>
                        </a:rPr>
                        <a:t>la alis</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Alice</a:t>
                      </a:r>
                    </a:p>
                    <a:p>
                      <a:pPr lvl="0" rtl="0" algn="ctr">
                        <a:spcBef>
                          <a:spcPts val="0"/>
                        </a:spcBef>
                        <a:buNone/>
                      </a:pPr>
                      <a:r>
                        <a:rPr b="1" lang="en">
                          <a:solidFill>
                            <a:schemeClr val="dk1"/>
                          </a:solidFill>
                          <a:latin typeface="Georgia"/>
                          <a:ea typeface="Georgia"/>
                          <a:cs typeface="Georgia"/>
                          <a:sym typeface="Georgia"/>
                        </a:rPr>
                        <a:t>la gleki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Gleki </a:t>
                      </a:r>
                      <a:r>
                        <a:rPr lang="en">
                          <a:solidFill>
                            <a:schemeClr val="dk1"/>
                          </a:solidFill>
                          <a:latin typeface="Georgia"/>
                          <a:ea typeface="Georgia"/>
                          <a:cs typeface="Georgia"/>
                          <a:sym typeface="Georgia"/>
                        </a:rPr>
                        <a:t>(literally </a:t>
                      </a:r>
                      <a:r>
                        <a:rPr i="1" lang="en">
                          <a:solidFill>
                            <a:schemeClr val="dk1"/>
                          </a:solidFill>
                          <a:latin typeface="Georgia"/>
                          <a:ea typeface="Georgia"/>
                          <a:cs typeface="Georgia"/>
                          <a:sym typeface="Georgia"/>
                        </a:rPr>
                        <a:t>Happy</a:t>
                      </a:r>
                      <a:r>
                        <a:rPr lang="en">
                          <a:solidFill>
                            <a:schemeClr val="dk1"/>
                          </a:solidFill>
                          <a:latin typeface="Georgia"/>
                          <a:ea typeface="Georgia"/>
                          <a:cs typeface="Georgia"/>
                          <a:sym typeface="Georgia"/>
                        </a:rPr>
                        <a:t>)</a:t>
                      </a:r>
                    </a:p>
                    <a:p>
                      <a:pPr lvl="0" rtl="0" algn="ctr">
                        <a:spcBef>
                          <a:spcPts val="0"/>
                        </a:spcBef>
                        <a:buNone/>
                      </a:pPr>
                      <a:r>
                        <a:rPr lang="en">
                          <a:solidFill>
                            <a:schemeClr val="dk1"/>
                          </a:solidFill>
                          <a:latin typeface="Georgia"/>
                          <a:ea typeface="Georgia"/>
                          <a:cs typeface="Georgia"/>
                          <a:sym typeface="Georgia"/>
                        </a:rPr>
                        <a:t>Compare it with</a:t>
                      </a:r>
                    </a:p>
                    <a:p>
                      <a:pPr lvl="0" rtl="0" algn="ctr">
                        <a:spcBef>
                          <a:spcPts val="0"/>
                        </a:spcBef>
                        <a:buNone/>
                      </a:pPr>
                      <a:r>
                        <a:rPr b="1" lang="en">
                          <a:solidFill>
                            <a:schemeClr val="dk1"/>
                          </a:solidFill>
                          <a:latin typeface="Georgia"/>
                          <a:ea typeface="Georgia"/>
                          <a:cs typeface="Georgia"/>
                          <a:sym typeface="Georgia"/>
                        </a:rPr>
                        <a:t>lo gleki</a:t>
                      </a:r>
                      <a:r>
                        <a:rPr lang="en">
                          <a:solidFill>
                            <a:schemeClr val="dk1"/>
                          </a:solidFill>
                          <a:latin typeface="Georgia"/>
                          <a:ea typeface="Georgia"/>
                          <a:cs typeface="Georgia"/>
                          <a:sym typeface="Georgia"/>
                        </a:rPr>
                        <a:t> = happy, a happy person (not a name)</a:t>
                      </a:r>
                    </a:p>
                    <a:p>
                      <a:pPr lvl="0" rtl="0" algn="ctr">
                        <a:spcBef>
                          <a:spcPts val="0"/>
                        </a:spcBef>
                        <a:buNone/>
                      </a:pPr>
                      <a:r>
                        <a:rPr b="1" lang="en">
                          <a:solidFill>
                            <a:schemeClr val="dk1"/>
                          </a:solidFill>
                          <a:latin typeface="Georgia"/>
                          <a:ea typeface="Georgia"/>
                          <a:cs typeface="Georgia"/>
                          <a:sym typeface="Georgia"/>
                        </a:rPr>
                        <a:t>coi la alis</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Hello, Alice!</a:t>
                      </a:r>
                    </a:p>
                    <a:p>
                      <a:pPr lvl="0" rtl="0" algn="ctr">
                        <a:spcBef>
                          <a:spcPts val="0"/>
                        </a:spcBef>
                        <a:buNone/>
                      </a:pPr>
                      <a:r>
                        <a:rPr b="1" lang="en">
                          <a:solidFill>
                            <a:schemeClr val="dk1"/>
                          </a:solidFill>
                          <a:latin typeface="Georgia"/>
                          <a:ea typeface="Georgia"/>
                          <a:cs typeface="Georgia"/>
                          <a:sym typeface="Georgia"/>
                        </a:rPr>
                        <a:t>coi la gleki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Hello, Gleki!</a:t>
                      </a:r>
                    </a:p>
                  </a:txBody>
                  <a:tcPr marT="91425" marB="91425" marR="91425" marL="91425">
                    <a:solidFill>
                      <a:srgbClr val="FFE599"/>
                    </a:solidFill>
                  </a:tcPr>
                </a:tc>
                <a:tc hMerge="1"/>
                <a:tc hMerge="1"/>
                <a:tc hMerge="1"/>
                <a:tc hMerge="1"/>
                <a:tc hMerge="1"/>
              </a:tr>
            </a:tbl>
          </a:graphicData>
        </a:graphic>
      </p:graphicFrame>
      <p:graphicFrame>
        <p:nvGraphicFramePr>
          <p:cNvPr id="285" name="Shape 285"/>
          <p:cNvGraphicFramePr/>
          <p:nvPr/>
        </p:nvGraphicFramePr>
        <p:xfrm>
          <a:off x="2182237" y="281875"/>
          <a:ext cx="3000000" cy="3000000"/>
        </p:xfrm>
        <a:graphic>
          <a:graphicData uri="http://schemas.openxmlformats.org/drawingml/2006/table">
            <a:tbl>
              <a:tblPr>
                <a:noFill/>
                <a:tableStyleId>{45A32ED0-A8B8-41B2-BC8E-FA417A5E6CBD}</a:tableStyleId>
              </a:tblPr>
              <a:tblGrid>
                <a:gridCol w="1526500"/>
                <a:gridCol w="1005375"/>
                <a:gridCol w="1308600"/>
                <a:gridCol w="939025"/>
              </a:tblGrid>
              <a:tr h="381000">
                <a:tc>
                  <a:txBody>
                    <a:bodyPr>
                      <a:noAutofit/>
                    </a:bodyPr>
                    <a:lstStyle/>
                    <a:p>
                      <a:pPr lvl="0" rtl="0" algn="ctr">
                        <a:spcBef>
                          <a:spcPts val="0"/>
                        </a:spcBef>
                        <a:buNone/>
                      </a:pPr>
                      <a:r>
                        <a:rPr b="1" lang="en" sz="2400">
                          <a:latin typeface="Georgia"/>
                          <a:ea typeface="Georgia"/>
                          <a:cs typeface="Georgia"/>
                          <a:sym typeface="Georgia"/>
                        </a:rPr>
                        <a:t>vanci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coi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alis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81000">
                <a:tc>
                  <a:txBody>
                    <a:bodyPr>
                      <a:noAutofit/>
                    </a:bodyPr>
                    <a:lstStyle/>
                    <a:p>
                      <a:pPr lvl="0" rtl="0" algn="ctr">
                        <a:spcBef>
                          <a:spcPts val="0"/>
                        </a:spcBef>
                        <a:buNone/>
                      </a:pPr>
                      <a:r>
                        <a:rPr lang="en">
                          <a:latin typeface="Georgia"/>
                          <a:ea typeface="Georgia"/>
                          <a:cs typeface="Georgia"/>
                          <a:sym typeface="Georgia"/>
                        </a:rPr>
                        <a:t>… is an evening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hello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name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Alice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9" name="Shape 289"/>
        <p:cNvGrpSpPr/>
        <p:nvPr/>
      </p:nvGrpSpPr>
      <p:grpSpPr>
        <a:xfrm>
          <a:off x="0" y="0"/>
          <a:ext cx="0" cy="0"/>
          <a:chOff x="0" y="0"/>
          <a:chExt cx="0" cy="0"/>
        </a:xfrm>
      </p:grpSpPr>
      <p:graphicFrame>
        <p:nvGraphicFramePr>
          <p:cNvPr id="290" name="Shape 290"/>
          <p:cNvGraphicFramePr/>
          <p:nvPr/>
        </p:nvGraphicFramePr>
        <p:xfrm>
          <a:off x="389925" y="15096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Where are you going?</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klama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goes to … from …</a:t>
                      </a:r>
                    </a:p>
                    <a:p>
                      <a:pPr lvl="0" rtl="0" algn="ctr">
                        <a:spcBef>
                          <a:spcPts val="0"/>
                        </a:spcBef>
                        <a:buNone/>
                      </a:pPr>
                      <a:r>
                        <a:rPr b="1" lang="en">
                          <a:solidFill>
                            <a:schemeClr val="dk1"/>
                          </a:solidFill>
                          <a:latin typeface="Georgia"/>
                          <a:ea typeface="Georgia"/>
                          <a:cs typeface="Georgia"/>
                          <a:sym typeface="Georgia"/>
                        </a:rPr>
                        <a:t>do klama ma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You go where? Where do you go?</a:t>
                      </a:r>
                    </a:p>
                  </a:txBody>
                  <a:tcPr marT="91425" marB="91425" marR="91425" marL="91425">
                    <a:solidFill>
                      <a:srgbClr val="FFE599"/>
                    </a:solidFill>
                  </a:tcPr>
                </a:tc>
                <a:tc hMerge="1"/>
                <a:tc hMerge="1"/>
                <a:tc hMerge="1"/>
                <a:tc hMerge="1"/>
                <a:tc hMerge="1"/>
              </a:tr>
            </a:tbl>
          </a:graphicData>
        </a:graphic>
      </p:graphicFrame>
      <p:graphicFrame>
        <p:nvGraphicFramePr>
          <p:cNvPr id="291" name="Shape 291"/>
          <p:cNvGraphicFramePr/>
          <p:nvPr/>
        </p:nvGraphicFramePr>
        <p:xfrm>
          <a:off x="2182237" y="182000"/>
          <a:ext cx="3000000" cy="3000000"/>
        </p:xfrm>
        <a:graphic>
          <a:graphicData uri="http://schemas.openxmlformats.org/drawingml/2006/table">
            <a:tbl>
              <a:tblPr>
                <a:noFill/>
                <a:tableStyleId>{45A32ED0-A8B8-41B2-BC8E-FA417A5E6CBD}</a:tableStyleId>
              </a:tblPr>
              <a:tblGrid>
                <a:gridCol w="1194875"/>
                <a:gridCol w="1194875"/>
                <a:gridCol w="1194875"/>
                <a:gridCol w="1194875"/>
              </a:tblGrid>
              <a:tr h="53635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klama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ma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480025">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goes to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what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5" name="Shape 295"/>
        <p:cNvGrpSpPr/>
        <p:nvPr/>
      </p:nvGrpSpPr>
      <p:grpSpPr>
        <a:xfrm>
          <a:off x="0" y="0"/>
          <a:ext cx="0" cy="0"/>
          <a:chOff x="0" y="0"/>
          <a:chExt cx="0" cy="0"/>
        </a:xfrm>
      </p:grpSpPr>
      <p:graphicFrame>
        <p:nvGraphicFramePr>
          <p:cNvPr id="296" name="Shape 296"/>
          <p:cNvGraphicFramePr/>
          <p:nvPr/>
        </p:nvGraphicFramePr>
        <p:xfrm>
          <a:off x="389925" y="17382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I should ...</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ei</a:t>
                      </a:r>
                      <a:r>
                        <a:rPr lang="en">
                          <a:solidFill>
                            <a:schemeClr val="dk1"/>
                          </a:solidFill>
                          <a:latin typeface="Georgia"/>
                          <a:ea typeface="Georgia"/>
                          <a:cs typeface="Georgia"/>
                          <a:sym typeface="Georgia"/>
                        </a:rPr>
                        <a:t> is an interjection of obligation.</a:t>
                      </a:r>
                    </a:p>
                    <a:p>
                      <a:pPr lvl="0" rtl="0" algn="ctr">
                        <a:spcBef>
                          <a:spcPts val="0"/>
                        </a:spcBef>
                        <a:buNone/>
                      </a:pPr>
                      <a:r>
                        <a:rPr lang="en">
                          <a:solidFill>
                            <a:schemeClr val="dk1"/>
                          </a:solidFill>
                          <a:latin typeface="Georgia"/>
                          <a:ea typeface="Georgia"/>
                          <a:cs typeface="Georgia"/>
                          <a:sym typeface="Georgia"/>
                        </a:rPr>
                        <a:t>It translates to English as </a:t>
                      </a:r>
                      <a:r>
                        <a:rPr i="1" lang="en">
                          <a:solidFill>
                            <a:schemeClr val="dk1"/>
                          </a:solidFill>
                          <a:latin typeface="Georgia"/>
                          <a:ea typeface="Georgia"/>
                          <a:cs typeface="Georgia"/>
                          <a:sym typeface="Georgia"/>
                        </a:rPr>
                        <a:t>(I should, one should ...)</a:t>
                      </a:r>
                    </a:p>
                    <a:p>
                      <a:pPr lvl="0" rtl="0" algn="ctr">
                        <a:spcBef>
                          <a:spcPts val="0"/>
                        </a:spcBef>
                        <a:buNone/>
                      </a:pPr>
                      <a:r>
                        <a:t/>
                      </a:r>
                      <a:endParaRPr i="1">
                        <a:solidFill>
                          <a:schemeClr val="dk1"/>
                        </a:solidFill>
                        <a:latin typeface="Georgia"/>
                        <a:ea typeface="Georgia"/>
                        <a:cs typeface="Georgia"/>
                        <a:sym typeface="Georgia"/>
                      </a:endParaRPr>
                    </a:p>
                  </a:txBody>
                  <a:tcPr marT="91425" marB="91425" marR="91425" marL="91425">
                    <a:solidFill>
                      <a:srgbClr val="FFE599"/>
                    </a:solidFill>
                  </a:tcPr>
                </a:tc>
                <a:tc hMerge="1"/>
                <a:tc hMerge="1"/>
                <a:tc hMerge="1"/>
                <a:tc hMerge="1"/>
                <a:tc hMerge="1"/>
              </a:tr>
            </a:tbl>
          </a:graphicData>
        </a:graphic>
      </p:graphicFrame>
      <p:graphicFrame>
        <p:nvGraphicFramePr>
          <p:cNvPr id="297" name="Shape 297"/>
          <p:cNvGraphicFramePr/>
          <p:nvPr/>
        </p:nvGraphicFramePr>
        <p:xfrm>
          <a:off x="389925" y="249100"/>
          <a:ext cx="3000000" cy="3000000"/>
        </p:xfrm>
        <a:graphic>
          <a:graphicData uri="http://schemas.openxmlformats.org/drawingml/2006/table">
            <a:tbl>
              <a:tblPr>
                <a:noFill/>
                <a:tableStyleId>{45A32ED0-A8B8-41B2-BC8E-FA417A5E6CBD}</a:tableStyleId>
              </a:tblPr>
              <a:tblGrid>
                <a:gridCol w="987575"/>
                <a:gridCol w="1129700"/>
                <a:gridCol w="1016000"/>
                <a:gridCol w="873875"/>
                <a:gridCol w="1214975"/>
                <a:gridCol w="1044425"/>
                <a:gridCol w="1044425"/>
                <a:gridCol w="1044425"/>
              </a:tblGrid>
              <a:tr h="54860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ei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ca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gunka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bu’u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briju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16000">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obligation interjection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present tense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work</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noun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is an office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1" name="Shape 301"/>
        <p:cNvGrpSpPr/>
        <p:nvPr/>
      </p:nvGrpSpPr>
      <p:grpSpPr>
        <a:xfrm>
          <a:off x="0" y="0"/>
          <a:ext cx="0" cy="0"/>
          <a:chOff x="0" y="0"/>
          <a:chExt cx="0" cy="0"/>
        </a:xfrm>
      </p:grpSpPr>
      <p:graphicFrame>
        <p:nvGraphicFramePr>
          <p:cNvPr id="302" name="Shape 302"/>
          <p:cNvGraphicFramePr/>
          <p:nvPr/>
        </p:nvGraphicFramePr>
        <p:xfrm>
          <a:off x="389925" y="19668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bu’u</a:t>
                      </a:r>
                      <a:r>
                        <a:rPr lang="en" sz="3600">
                          <a:solidFill>
                            <a:schemeClr val="dk1"/>
                          </a:solidFill>
                          <a:latin typeface="Georgia"/>
                          <a:ea typeface="Georgia"/>
                          <a:cs typeface="Georgia"/>
                          <a:sym typeface="Georgia"/>
                        </a:rPr>
                        <a:t> = </a:t>
                      </a:r>
                      <a:r>
                        <a:rPr i="1" lang="en" sz="3600">
                          <a:solidFill>
                            <a:schemeClr val="dk1"/>
                          </a:solidFill>
                          <a:latin typeface="Georgia"/>
                          <a:ea typeface="Georgia"/>
                          <a:cs typeface="Georgia"/>
                          <a:sym typeface="Georgia"/>
                        </a:rPr>
                        <a:t>at</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lang="en">
                          <a:solidFill>
                            <a:schemeClr val="dk1"/>
                          </a:solidFill>
                          <a:latin typeface="Georgia"/>
                          <a:ea typeface="Georgia"/>
                          <a:cs typeface="Georgia"/>
                          <a:sym typeface="Georgia"/>
                        </a:rPr>
                        <a:t>The preposition </a:t>
                      </a:r>
                      <a:r>
                        <a:rPr b="1" lang="en">
                          <a:solidFill>
                            <a:schemeClr val="dk1"/>
                          </a:solidFill>
                          <a:latin typeface="Georgia"/>
                          <a:ea typeface="Georgia"/>
                          <a:cs typeface="Georgia"/>
                          <a:sym typeface="Georgia"/>
                        </a:rPr>
                        <a:t>bu’u</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at, at location of …</a:t>
                      </a:r>
                    </a:p>
                    <a:p>
                      <a:pPr lvl="0" rtl="0" algn="ctr">
                        <a:spcBef>
                          <a:spcPts val="0"/>
                        </a:spcBef>
                        <a:buNone/>
                      </a:pPr>
                      <a:r>
                        <a:rPr b="1" lang="en">
                          <a:solidFill>
                            <a:schemeClr val="dk1"/>
                          </a:solidFill>
                          <a:latin typeface="Georgia"/>
                          <a:ea typeface="Georgia"/>
                          <a:cs typeface="Georgia"/>
                          <a:sym typeface="Georgia"/>
                        </a:rPr>
                        <a:t>gunka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works on … (activity)</a:t>
                      </a:r>
                    </a:p>
                    <a:p>
                      <a:pPr lvl="0" rtl="0" algn="ctr">
                        <a:spcBef>
                          <a:spcPts val="0"/>
                        </a:spcBef>
                        <a:buNone/>
                      </a:pPr>
                      <a:r>
                        <a:rPr b="1" lang="en">
                          <a:solidFill>
                            <a:schemeClr val="dk1"/>
                          </a:solidFill>
                          <a:latin typeface="Georgia"/>
                          <a:ea typeface="Georgia"/>
                          <a:cs typeface="Georgia"/>
                          <a:sym typeface="Georgia"/>
                        </a:rPr>
                        <a:t>lo briju</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an office, the office</a:t>
                      </a:r>
                    </a:p>
                  </a:txBody>
                  <a:tcPr marT="91425" marB="91425" marR="91425" marL="91425">
                    <a:solidFill>
                      <a:srgbClr val="FFE599"/>
                    </a:solidFill>
                  </a:tcPr>
                </a:tc>
                <a:tc hMerge="1"/>
                <a:tc hMerge="1"/>
                <a:tc hMerge="1"/>
                <a:tc hMerge="1"/>
                <a:tc hMerge="1"/>
              </a:tr>
            </a:tbl>
          </a:graphicData>
        </a:graphic>
      </p:graphicFrame>
      <p:graphicFrame>
        <p:nvGraphicFramePr>
          <p:cNvPr id="303" name="Shape 303"/>
          <p:cNvGraphicFramePr/>
          <p:nvPr/>
        </p:nvGraphicFramePr>
        <p:xfrm>
          <a:off x="389925" y="249100"/>
          <a:ext cx="3000000" cy="3000000"/>
        </p:xfrm>
        <a:graphic>
          <a:graphicData uri="http://schemas.openxmlformats.org/drawingml/2006/table">
            <a:tbl>
              <a:tblPr>
                <a:noFill/>
                <a:tableStyleId>{45A32ED0-A8B8-41B2-BC8E-FA417A5E6CBD}</a:tableStyleId>
              </a:tblPr>
              <a:tblGrid>
                <a:gridCol w="987575"/>
                <a:gridCol w="1129700"/>
                <a:gridCol w="1016000"/>
                <a:gridCol w="873875"/>
                <a:gridCol w="1214975"/>
                <a:gridCol w="1044425"/>
                <a:gridCol w="1044425"/>
                <a:gridCol w="1044425"/>
              </a:tblGrid>
              <a:tr h="54860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ei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ca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gunka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bu’u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briju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16000">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obligation interjection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present tense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work</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noun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is an office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7" name="Shape 307"/>
        <p:cNvGrpSpPr/>
        <p:nvPr/>
      </p:nvGrpSpPr>
      <p:grpSpPr>
        <a:xfrm>
          <a:off x="0" y="0"/>
          <a:ext cx="0" cy="0"/>
          <a:chOff x="0" y="0"/>
          <a:chExt cx="0" cy="0"/>
        </a:xfrm>
      </p:grpSpPr>
      <p:graphicFrame>
        <p:nvGraphicFramePr>
          <p:cNvPr id="308" name="Shape 308"/>
          <p:cNvGraphicFramePr/>
          <p:nvPr/>
        </p:nvGraphicFramePr>
        <p:xfrm>
          <a:off x="389925" y="249100"/>
          <a:ext cx="3000000" cy="3000000"/>
        </p:xfrm>
        <a:graphic>
          <a:graphicData uri="http://schemas.openxmlformats.org/drawingml/2006/table">
            <a:tbl>
              <a:tblPr>
                <a:noFill/>
                <a:tableStyleId>{45A32ED0-A8B8-41B2-BC8E-FA417A5E6CBD}</a:tableStyleId>
              </a:tblPr>
              <a:tblGrid>
                <a:gridCol w="987575"/>
                <a:gridCol w="1129700"/>
                <a:gridCol w="1016000"/>
                <a:gridCol w="873875"/>
                <a:gridCol w="1214975"/>
                <a:gridCol w="1044425"/>
                <a:gridCol w="1044425"/>
                <a:gridCol w="1044425"/>
              </a:tblGrid>
              <a:tr h="548600">
                <a:tc>
                  <a:txBody>
                    <a:bodyPr>
                      <a:noAutofit/>
                    </a:bodyPr>
                    <a:lstStyle/>
                    <a:p>
                      <a:pPr lvl="0" rtl="0" algn="ctr">
                        <a:spcBef>
                          <a:spcPts val="0"/>
                        </a:spcBef>
                        <a:buNone/>
                      </a:pPr>
                      <a:r>
                        <a:rPr b="1" lang="en" sz="2400">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ei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ca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gunka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bu’u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briju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416000">
                <a:tc>
                  <a:txBody>
                    <a:bodyPr>
                      <a:noAutofit/>
                    </a:bodyPr>
                    <a:lstStyle/>
                    <a:p>
                      <a:pPr lvl="0" rtl="0" algn="ctr">
                        <a:spcBef>
                          <a:spcPts val="0"/>
                        </a:spcBef>
                        <a:buNone/>
                      </a:pPr>
                      <a:r>
                        <a:rPr lang="en">
                          <a:latin typeface="Georgia"/>
                          <a:ea typeface="Georgia"/>
                          <a:cs typeface="Georgia"/>
                          <a:sym typeface="Georgia"/>
                        </a:rPr>
                        <a:t>sentence separator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obligation interjection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present tense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work</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noun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is an office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309" name="Shape 309"/>
          <p:cNvGraphicFramePr/>
          <p:nvPr/>
        </p:nvGraphicFramePr>
        <p:xfrm>
          <a:off x="2038000" y="1622900"/>
          <a:ext cx="3000000" cy="3000000"/>
        </p:xfrm>
        <a:graphic>
          <a:graphicData uri="http://schemas.openxmlformats.org/drawingml/2006/table">
            <a:tbl>
              <a:tblPr>
                <a:noFill/>
                <a:tableStyleId>{45A32ED0-A8B8-41B2-BC8E-FA417A5E6CBD}</a:tableStyleId>
              </a:tblPr>
              <a:tblGrid>
                <a:gridCol w="1046875"/>
                <a:gridCol w="1046875"/>
                <a:gridCol w="1046875"/>
                <a:gridCol w="1918625"/>
              </a:tblGrid>
              <a:tr h="626625">
                <a:tc gridSpan="4">
                  <a:txBody>
                    <a:bodyPr>
                      <a:noAutofit/>
                    </a:bodyPr>
                    <a:lstStyle/>
                    <a:p>
                      <a:pPr lvl="0" rtl="0" algn="ctr">
                        <a:spcBef>
                          <a:spcPts val="0"/>
                        </a:spcBef>
                        <a:buNone/>
                      </a:pPr>
                      <a:r>
                        <a:rPr b="1" lang="en" sz="2400">
                          <a:latin typeface="Georgia"/>
                          <a:ea typeface="Georgia"/>
                          <a:cs typeface="Georgia"/>
                          <a:sym typeface="Georgia"/>
                        </a:rPr>
                        <a:t>i ei mi ca gunka bu’u lo briju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hMerge="1"/>
                <a:tc hMerge="1"/>
              </a:tr>
              <a:tr h="416000">
                <a:tc gridSpan="4">
                  <a:txBody>
                    <a:bodyPr>
                      <a:noAutofit/>
                    </a:bodyPr>
                    <a:lstStyle/>
                    <a:p>
                      <a:pPr lvl="0" rtl="0" algn="ctr">
                        <a:spcBef>
                          <a:spcPts val="0"/>
                        </a:spcBef>
                        <a:buNone/>
                      </a:pPr>
                      <a:r>
                        <a:rPr lang="en">
                          <a:latin typeface="Georgia"/>
                          <a:ea typeface="Georgia"/>
                          <a:cs typeface="Georgia"/>
                          <a:sym typeface="Georgia"/>
                        </a:rPr>
                        <a:t>I should work at the office.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3" name="Shape 313"/>
        <p:cNvGrpSpPr/>
        <p:nvPr/>
      </p:nvGrpSpPr>
      <p:grpSpPr>
        <a:xfrm>
          <a:off x="0" y="0"/>
          <a:ext cx="0" cy="0"/>
          <a:chOff x="0" y="0"/>
          <a:chExt cx="0" cy="0"/>
        </a:xfrm>
      </p:grpSpPr>
      <p:graphicFrame>
        <p:nvGraphicFramePr>
          <p:cNvPr id="314" name="Shape 314"/>
          <p:cNvGraphicFramePr/>
          <p:nvPr/>
        </p:nvGraphicFramePr>
        <p:xfrm>
          <a:off x="389925" y="15858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Good-bye!</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co’o</a:t>
                      </a:r>
                      <a:r>
                        <a:rPr lang="en">
                          <a:solidFill>
                            <a:schemeClr val="dk1"/>
                          </a:solidFill>
                          <a:latin typeface="Georgia"/>
                          <a:ea typeface="Georgia"/>
                          <a:cs typeface="Georgia"/>
                          <a:sym typeface="Georgia"/>
                        </a:rPr>
                        <a:t> is a vocative just like </a:t>
                      </a:r>
                      <a:r>
                        <a:rPr b="1" lang="en">
                          <a:solidFill>
                            <a:schemeClr val="dk1"/>
                          </a:solidFill>
                          <a:latin typeface="Georgia"/>
                          <a:ea typeface="Georgia"/>
                          <a:cs typeface="Georgia"/>
                          <a:sym typeface="Georgia"/>
                        </a:rPr>
                        <a:t>coi</a:t>
                      </a:r>
                      <a:r>
                        <a:rPr lang="en">
                          <a:solidFill>
                            <a:schemeClr val="dk1"/>
                          </a:solidFill>
                          <a:latin typeface="Georgia"/>
                          <a:ea typeface="Georgia"/>
                          <a:cs typeface="Georgia"/>
                          <a:sym typeface="Georgia"/>
                        </a:rPr>
                        <a:t>.</a:t>
                      </a:r>
                    </a:p>
                    <a:p>
                      <a:pPr lvl="0" rtl="0" algn="ctr">
                        <a:spcBef>
                          <a:spcPts val="0"/>
                        </a:spcBef>
                        <a:buNone/>
                      </a:pPr>
                      <a:r>
                        <a:rPr b="1" lang="en">
                          <a:solidFill>
                            <a:schemeClr val="dk1"/>
                          </a:solidFill>
                          <a:latin typeface="Georgia"/>
                          <a:ea typeface="Georgia"/>
                          <a:cs typeface="Georgia"/>
                          <a:sym typeface="Georgia"/>
                        </a:rPr>
                        <a:t>coi la alis</a:t>
                      </a:r>
                      <a:r>
                        <a:rPr lang="en">
                          <a:solidFill>
                            <a:schemeClr val="dk1"/>
                          </a:solidFill>
                          <a:latin typeface="Georgia"/>
                          <a:ea typeface="Georgia"/>
                          <a:cs typeface="Georgia"/>
                          <a:sym typeface="Georgia"/>
                        </a:rPr>
                        <a:t> = Hello, Alice!</a:t>
                      </a:r>
                    </a:p>
                    <a:p>
                      <a:pPr lvl="0" rtl="0" algn="ctr">
                        <a:spcBef>
                          <a:spcPts val="0"/>
                        </a:spcBef>
                        <a:buNone/>
                      </a:pPr>
                      <a:r>
                        <a:rPr b="1" lang="en">
                          <a:solidFill>
                            <a:schemeClr val="dk1"/>
                          </a:solidFill>
                          <a:latin typeface="Georgia"/>
                          <a:ea typeface="Georgia"/>
                          <a:cs typeface="Georgia"/>
                          <a:sym typeface="Georgia"/>
                        </a:rPr>
                        <a:t>co’o la alis</a:t>
                      </a:r>
                      <a:r>
                        <a:rPr lang="en">
                          <a:solidFill>
                            <a:schemeClr val="dk1"/>
                          </a:solidFill>
                          <a:latin typeface="Georgia"/>
                          <a:ea typeface="Georgia"/>
                          <a:cs typeface="Georgia"/>
                          <a:sym typeface="Georgia"/>
                        </a:rPr>
                        <a:t> = Good-bye, Alice!</a:t>
                      </a:r>
                    </a:p>
                    <a:p>
                      <a:pPr lvl="0" rtl="0" algn="ctr">
                        <a:spcBef>
                          <a:spcPts val="0"/>
                        </a:spcBef>
                        <a:buNone/>
                      </a:pPr>
                      <a:r>
                        <a:t/>
                      </a:r>
                      <a:endParaRPr>
                        <a:solidFill>
                          <a:schemeClr val="dk1"/>
                        </a:solidFill>
                        <a:latin typeface="Georgia"/>
                        <a:ea typeface="Georgia"/>
                        <a:cs typeface="Georgia"/>
                        <a:sym typeface="Georgia"/>
                      </a:endParaRPr>
                    </a:p>
                    <a:p>
                      <a:pPr lvl="0" rtl="0" algn="ctr">
                        <a:spcBef>
                          <a:spcPts val="0"/>
                        </a:spcBef>
                        <a:buNone/>
                      </a:pPr>
                      <a:r>
                        <a:rPr lang="en">
                          <a:solidFill>
                            <a:schemeClr val="dk1"/>
                          </a:solidFill>
                          <a:latin typeface="Georgia"/>
                          <a:ea typeface="Georgia"/>
                          <a:cs typeface="Georgia"/>
                          <a:sym typeface="Georgia"/>
                        </a:rPr>
                        <a:t>Nouns after vocatives can be omitted when vocatives are at the end of phrase.</a:t>
                      </a:r>
                    </a:p>
                  </a:txBody>
                  <a:tcPr marT="91425" marB="91425" marR="91425" marL="91425">
                    <a:solidFill>
                      <a:srgbClr val="FFE599"/>
                    </a:solidFill>
                  </a:tcPr>
                </a:tc>
                <a:tc hMerge="1"/>
                <a:tc hMerge="1"/>
                <a:tc hMerge="1"/>
                <a:tc hMerge="1"/>
                <a:tc hMerge="1"/>
              </a:tr>
            </a:tbl>
          </a:graphicData>
        </a:graphic>
      </p:graphicFrame>
      <p:graphicFrame>
        <p:nvGraphicFramePr>
          <p:cNvPr id="315" name="Shape 315"/>
          <p:cNvGraphicFramePr/>
          <p:nvPr/>
        </p:nvGraphicFramePr>
        <p:xfrm>
          <a:off x="4773412" y="343675"/>
          <a:ext cx="3000000" cy="3000000"/>
        </p:xfrm>
        <a:graphic>
          <a:graphicData uri="http://schemas.openxmlformats.org/drawingml/2006/table">
            <a:tbl>
              <a:tblPr>
                <a:noFill/>
                <a:tableStyleId>{45A32ED0-A8B8-41B2-BC8E-FA417A5E6CBD}</a:tableStyleId>
              </a:tblPr>
              <a:tblGrid>
                <a:gridCol w="1047600"/>
              </a:tblGrid>
              <a:tr h="461525">
                <a:tc>
                  <a:txBody>
                    <a:bodyPr>
                      <a:noAutofit/>
                    </a:bodyPr>
                    <a:lstStyle/>
                    <a:p>
                      <a:pPr lvl="0" rtl="0" algn="ctr">
                        <a:spcBef>
                          <a:spcPts val="0"/>
                        </a:spcBef>
                        <a:buNone/>
                      </a:pPr>
                      <a:r>
                        <a:rPr b="1" lang="en" sz="2400">
                          <a:latin typeface="Georgia"/>
                          <a:ea typeface="Georgia"/>
                          <a:cs typeface="Georgia"/>
                          <a:sym typeface="Georgia"/>
                        </a:rPr>
                        <a:t>co’o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52400">
                <a:tc>
                  <a:txBody>
                    <a:bodyPr>
                      <a:noAutofit/>
                    </a:bodyPr>
                    <a:lstStyle/>
                    <a:p>
                      <a:pPr lvl="0" rtl="0" algn="ctr">
                        <a:spcBef>
                          <a:spcPts val="0"/>
                        </a:spcBef>
                        <a:buNone/>
                      </a:pPr>
                      <a:r>
                        <a:rPr lang="en">
                          <a:latin typeface="Georgia"/>
                          <a:ea typeface="Georgia"/>
                          <a:cs typeface="Georgia"/>
                          <a:sym typeface="Georgia"/>
                        </a:rPr>
                        <a:t>Good-bye.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316" name="Shape 316"/>
          <p:cNvGraphicFramePr/>
          <p:nvPr/>
        </p:nvGraphicFramePr>
        <p:xfrm>
          <a:off x="3322975" y="343675"/>
          <a:ext cx="3000000" cy="3000000"/>
        </p:xfrm>
        <a:graphic>
          <a:graphicData uri="http://schemas.openxmlformats.org/drawingml/2006/table">
            <a:tbl>
              <a:tblPr>
                <a:noFill/>
                <a:tableStyleId>{45A32ED0-A8B8-41B2-BC8E-FA417A5E6CBD}</a:tableStyleId>
              </a:tblPr>
              <a:tblGrid>
                <a:gridCol w="1005375"/>
              </a:tblGrid>
              <a:tr h="381000">
                <a:tc>
                  <a:txBody>
                    <a:bodyPr>
                      <a:noAutofit/>
                    </a:bodyPr>
                    <a:lstStyle/>
                    <a:p>
                      <a:pPr lvl="0" rtl="0" algn="ctr">
                        <a:spcBef>
                          <a:spcPts val="0"/>
                        </a:spcBef>
                        <a:buNone/>
                      </a:pPr>
                      <a:r>
                        <a:rPr b="1" lang="en" sz="2400">
                          <a:latin typeface="Georgia"/>
                          <a:ea typeface="Georgia"/>
                          <a:cs typeface="Georgia"/>
                          <a:sym typeface="Georgia"/>
                        </a:rPr>
                        <a:t>coi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81000">
                <a:tc>
                  <a:txBody>
                    <a:bodyPr>
                      <a:noAutofit/>
                    </a:bodyPr>
                    <a:lstStyle/>
                    <a:p>
                      <a:pPr lvl="0" rtl="0" algn="ctr">
                        <a:spcBef>
                          <a:spcPts val="0"/>
                        </a:spcBef>
                        <a:buNone/>
                      </a:pPr>
                      <a:r>
                        <a:rPr lang="en">
                          <a:latin typeface="Georgia"/>
                          <a:ea typeface="Georgia"/>
                          <a:cs typeface="Georgia"/>
                          <a:sym typeface="Georgia"/>
                        </a:rPr>
                        <a:t>Hello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0" name="Shape 320"/>
        <p:cNvGrpSpPr/>
        <p:nvPr/>
      </p:nvGrpSpPr>
      <p:grpSpPr>
        <a:xfrm>
          <a:off x="0" y="0"/>
          <a:ext cx="0" cy="0"/>
          <a:chOff x="0" y="0"/>
          <a:chExt cx="0" cy="0"/>
        </a:xfrm>
      </p:grpSpPr>
      <p:sp>
        <p:nvSpPr>
          <p:cNvPr id="321" name="Shape 321"/>
          <p:cNvSpPr txBox="1"/>
          <p:nvPr/>
        </p:nvSpPr>
        <p:spPr>
          <a:xfrm>
            <a:off x="2187466" y="0"/>
            <a:ext cx="47690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4. Useful phrases</a:t>
            </a:r>
          </a:p>
        </p:txBody>
      </p:sp>
      <p:graphicFrame>
        <p:nvGraphicFramePr>
          <p:cNvPr id="322" name="Shape 322"/>
          <p:cNvGraphicFramePr/>
          <p:nvPr/>
        </p:nvGraphicFramePr>
        <p:xfrm>
          <a:off x="2717712" y="2323625"/>
          <a:ext cx="3000000" cy="3000000"/>
        </p:xfrm>
        <a:graphic>
          <a:graphicData uri="http://schemas.openxmlformats.org/drawingml/2006/table">
            <a:tbl>
              <a:tblPr>
                <a:noFill/>
                <a:tableStyleId>{45A32ED0-A8B8-41B2-BC8E-FA417A5E6CBD}</a:tableStyleId>
              </a:tblPr>
              <a:tblGrid>
                <a:gridCol w="1855275"/>
                <a:gridCol w="1855275"/>
              </a:tblGrid>
              <a:tr h="381000">
                <a:tc>
                  <a:txBody>
                    <a:bodyPr>
                      <a:noAutofit/>
                    </a:bodyPr>
                    <a:lstStyle/>
                    <a:p>
                      <a:pPr lvl="0" rtl="0" algn="ctr">
                        <a:spcBef>
                          <a:spcPts val="0"/>
                        </a:spcBef>
                        <a:buNone/>
                      </a:pPr>
                      <a:r>
                        <a:rPr b="1" lang="en" sz="2400">
                          <a:solidFill>
                            <a:schemeClr val="dk1"/>
                          </a:solidFill>
                          <a:latin typeface="Georgia"/>
                          <a:ea typeface="Georgia"/>
                          <a:cs typeface="Georgia"/>
                          <a:sym typeface="Georgia"/>
                        </a:rPr>
                        <a:t>ki’e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1C232"/>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je’e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4125"/>
                    </a:solidFill>
                  </a:tcPr>
                </a:tc>
              </a:tr>
              <a:tr h="396200">
                <a:tc>
                  <a:txBody>
                    <a:bodyPr>
                      <a:noAutofit/>
                    </a:bodyPr>
                    <a:lstStyle/>
                    <a:p>
                      <a:pPr lvl="0" rtl="0" algn="ctr">
                        <a:spcBef>
                          <a:spcPts val="0"/>
                        </a:spcBef>
                        <a:buNone/>
                      </a:pPr>
                      <a:r>
                        <a:rPr lang="en">
                          <a:latin typeface="Georgia"/>
                          <a:ea typeface="Georgia"/>
                          <a:cs typeface="Georgia"/>
                          <a:sym typeface="Georgia"/>
                        </a:rPr>
                        <a:t>Thank 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 are welcome!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323" name="Shape 323"/>
          <p:cNvGraphicFramePr/>
          <p:nvPr/>
        </p:nvGraphicFramePr>
        <p:xfrm>
          <a:off x="389937" y="831850"/>
          <a:ext cx="3000000" cy="3000000"/>
        </p:xfrm>
        <a:graphic>
          <a:graphicData uri="http://schemas.openxmlformats.org/drawingml/2006/table">
            <a:tbl>
              <a:tblPr>
                <a:noFill/>
                <a:tableStyleId>{45A32ED0-A8B8-41B2-BC8E-FA417A5E6CBD}</a:tableStyleId>
              </a:tblPr>
              <a:tblGrid>
                <a:gridCol w="1626250"/>
                <a:gridCol w="1626250"/>
                <a:gridCol w="2074250"/>
                <a:gridCol w="2834600"/>
              </a:tblGrid>
              <a:tr h="381000">
                <a:tc>
                  <a:txBody>
                    <a:bodyPr>
                      <a:noAutofit/>
                    </a:bodyPr>
                    <a:lstStyle/>
                    <a:p>
                      <a:pPr lvl="0" rtl="0" algn="ctr">
                        <a:spcBef>
                          <a:spcPts val="0"/>
                        </a:spcBef>
                        <a:buNone/>
                      </a:pPr>
                      <a:r>
                        <a:rPr b="1" lang="en" sz="2400">
                          <a:solidFill>
                            <a:schemeClr val="dk1"/>
                          </a:solidFill>
                          <a:latin typeface="Georgia"/>
                          <a:ea typeface="Georgia"/>
                          <a:cs typeface="Georgia"/>
                          <a:sym typeface="Georgia"/>
                        </a:rPr>
                        <a:t>сerni coi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93C47D"/>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donri coi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vanci coi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chemeClr val="lt2"/>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nicte di’ai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8E7CC3"/>
                    </a:solidFill>
                  </a:tcPr>
                </a:tc>
              </a:tr>
              <a:tr h="396200">
                <a:tc>
                  <a:txBody>
                    <a:bodyPr>
                      <a:noAutofit/>
                    </a:bodyPr>
                    <a:lstStyle/>
                    <a:p>
                      <a:pPr lvl="0" rtl="0" algn="ctr">
                        <a:spcBef>
                          <a:spcPts val="0"/>
                        </a:spcBef>
                        <a:buNone/>
                      </a:pPr>
                      <a:r>
                        <a:rPr lang="en">
                          <a:latin typeface="Georgia"/>
                          <a:ea typeface="Georgia"/>
                          <a:cs typeface="Georgia"/>
                          <a:sym typeface="Georgia"/>
                        </a:rPr>
                        <a:t>Good morning!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Good day!</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Good evening!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Good night!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7" name="Shape 327"/>
        <p:cNvGrpSpPr/>
        <p:nvPr/>
      </p:nvGrpSpPr>
      <p:grpSpPr>
        <a:xfrm>
          <a:off x="0" y="0"/>
          <a:ext cx="0" cy="0"/>
          <a:chOff x="0" y="0"/>
          <a:chExt cx="0" cy="0"/>
        </a:xfrm>
      </p:grpSpPr>
      <p:graphicFrame>
        <p:nvGraphicFramePr>
          <p:cNvPr id="328" name="Shape 328"/>
          <p:cNvGraphicFramePr/>
          <p:nvPr/>
        </p:nvGraphicFramePr>
        <p:xfrm>
          <a:off x="389925" y="15096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Hello!</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coi</a:t>
                      </a:r>
                      <a:r>
                        <a:rPr lang="en">
                          <a:solidFill>
                            <a:schemeClr val="dk1"/>
                          </a:solidFill>
                          <a:latin typeface="Georgia"/>
                          <a:ea typeface="Georgia"/>
                          <a:cs typeface="Georgia"/>
                          <a:sym typeface="Georgia"/>
                        </a:rPr>
                        <a:t> means </a:t>
                      </a:r>
                      <a:r>
                        <a:rPr i="1" lang="en">
                          <a:solidFill>
                            <a:schemeClr val="dk1"/>
                          </a:solidFill>
                          <a:latin typeface="Georgia"/>
                          <a:ea typeface="Georgia"/>
                          <a:cs typeface="Georgia"/>
                          <a:sym typeface="Georgia"/>
                        </a:rPr>
                        <a:t>Hello!</a:t>
                      </a:r>
                      <a:r>
                        <a:rPr lang="en">
                          <a:solidFill>
                            <a:schemeClr val="dk1"/>
                          </a:solidFill>
                          <a:latin typeface="Georgia"/>
                          <a:ea typeface="Georgia"/>
                          <a:cs typeface="Georgia"/>
                          <a:sym typeface="Georgia"/>
                        </a:rPr>
                        <a:t>, it is a vocative of greeting.</a:t>
                      </a:r>
                    </a:p>
                    <a:p>
                      <a:pPr lvl="0" rtl="0" algn="ctr">
                        <a:spcBef>
                          <a:spcPts val="0"/>
                        </a:spcBef>
                        <a:buNone/>
                      </a:pPr>
                      <a:r>
                        <a:rPr b="1" lang="en">
                          <a:solidFill>
                            <a:schemeClr val="dk1"/>
                          </a:solidFill>
                          <a:latin typeface="Georgia"/>
                          <a:ea typeface="Georgia"/>
                          <a:cs typeface="Georgia"/>
                          <a:sym typeface="Georgia"/>
                        </a:rPr>
                        <a:t>cerni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...is a morning</a:t>
                      </a:r>
                    </a:p>
                    <a:p>
                      <a:pPr lvl="0" rtl="0" algn="ctr">
                        <a:spcBef>
                          <a:spcPts val="0"/>
                        </a:spcBef>
                        <a:buNone/>
                      </a:pPr>
                      <a:r>
                        <a:rPr b="1" lang="en">
                          <a:solidFill>
                            <a:schemeClr val="dk1"/>
                          </a:solidFill>
                          <a:latin typeface="Georgia"/>
                          <a:ea typeface="Georgia"/>
                          <a:cs typeface="Georgia"/>
                          <a:sym typeface="Georgia"/>
                        </a:rPr>
                        <a:t>donri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...is a daylight time</a:t>
                      </a:r>
                    </a:p>
                    <a:p>
                      <a:pPr lvl="0" rtl="0" algn="ctr">
                        <a:spcBef>
                          <a:spcPts val="0"/>
                        </a:spcBef>
                        <a:buNone/>
                      </a:pPr>
                      <a:r>
                        <a:rPr b="1" lang="en">
                          <a:solidFill>
                            <a:schemeClr val="dk1"/>
                          </a:solidFill>
                          <a:latin typeface="Georgia"/>
                          <a:ea typeface="Georgia"/>
                          <a:cs typeface="Georgia"/>
                          <a:sym typeface="Georgia"/>
                        </a:rPr>
                        <a:t>vanci</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...is an evening</a:t>
                      </a:r>
                    </a:p>
                    <a:p>
                      <a:pPr lvl="0" rtl="0" algn="ctr">
                        <a:spcBef>
                          <a:spcPts val="0"/>
                        </a:spcBef>
                        <a:buNone/>
                      </a:pPr>
                      <a:r>
                        <a:t/>
                      </a:r>
                      <a:endParaRPr>
                        <a:solidFill>
                          <a:schemeClr val="dk1"/>
                        </a:solidFill>
                        <a:latin typeface="Georgia"/>
                        <a:ea typeface="Georgia"/>
                        <a:cs typeface="Georgia"/>
                        <a:sym typeface="Georgia"/>
                      </a:endParaRPr>
                    </a:p>
                    <a:p>
                      <a:pPr lvl="0" rtl="0" algn="ctr">
                        <a:spcBef>
                          <a:spcPts val="0"/>
                        </a:spcBef>
                        <a:buNone/>
                      </a:pPr>
                      <a:r>
                        <a:rPr lang="en">
                          <a:solidFill>
                            <a:schemeClr val="dk1"/>
                          </a:solidFill>
                          <a:latin typeface="Georgia"/>
                          <a:ea typeface="Georgia"/>
                          <a:cs typeface="Georgia"/>
                          <a:sym typeface="Georgia"/>
                        </a:rPr>
                        <a:t>When putting a vocative after a verb it is applied to that verb.</a:t>
                      </a:r>
                    </a:p>
                  </a:txBody>
                  <a:tcPr marT="91425" marB="91425" marR="91425" marL="91425">
                    <a:solidFill>
                      <a:srgbClr val="FFE599"/>
                    </a:solidFill>
                  </a:tcPr>
                </a:tc>
                <a:tc hMerge="1"/>
                <a:tc hMerge="1"/>
                <a:tc hMerge="1"/>
                <a:tc hMerge="1"/>
                <a:tc hMerge="1"/>
              </a:tr>
            </a:tbl>
          </a:graphicData>
        </a:graphic>
      </p:graphicFrame>
      <p:graphicFrame>
        <p:nvGraphicFramePr>
          <p:cNvPr id="329" name="Shape 329"/>
          <p:cNvGraphicFramePr/>
          <p:nvPr/>
        </p:nvGraphicFramePr>
        <p:xfrm>
          <a:off x="389937" y="374650"/>
          <a:ext cx="3000000" cy="3000000"/>
        </p:xfrm>
        <a:graphic>
          <a:graphicData uri="http://schemas.openxmlformats.org/drawingml/2006/table">
            <a:tbl>
              <a:tblPr>
                <a:noFill/>
                <a:tableStyleId>{45A32ED0-A8B8-41B2-BC8E-FA417A5E6CBD}</a:tableStyleId>
              </a:tblPr>
              <a:tblGrid>
                <a:gridCol w="1626250"/>
                <a:gridCol w="1626250"/>
                <a:gridCol w="2074250"/>
                <a:gridCol w="2834600"/>
              </a:tblGrid>
              <a:tr h="381000">
                <a:tc>
                  <a:txBody>
                    <a:bodyPr>
                      <a:noAutofit/>
                    </a:bodyPr>
                    <a:lstStyle/>
                    <a:p>
                      <a:pPr lvl="0" rtl="0" algn="ctr">
                        <a:spcBef>
                          <a:spcPts val="0"/>
                        </a:spcBef>
                        <a:buNone/>
                      </a:pPr>
                      <a:r>
                        <a:rPr b="1" lang="en" sz="2400">
                          <a:solidFill>
                            <a:schemeClr val="dk1"/>
                          </a:solidFill>
                          <a:latin typeface="Georgia"/>
                          <a:ea typeface="Georgia"/>
                          <a:cs typeface="Georgia"/>
                          <a:sym typeface="Georgia"/>
                        </a:rPr>
                        <a:t>сerni coi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93C47D"/>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donri coi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vanci coi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chemeClr val="lt2"/>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nicte di’ai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8E7CC3"/>
                    </a:solidFill>
                  </a:tcPr>
                </a:tc>
              </a:tr>
              <a:tr h="396200">
                <a:tc>
                  <a:txBody>
                    <a:bodyPr>
                      <a:noAutofit/>
                    </a:bodyPr>
                    <a:lstStyle/>
                    <a:p>
                      <a:pPr lvl="0" rtl="0" algn="ctr">
                        <a:spcBef>
                          <a:spcPts val="0"/>
                        </a:spcBef>
                        <a:buNone/>
                      </a:pPr>
                      <a:r>
                        <a:rPr lang="en">
                          <a:latin typeface="Georgia"/>
                          <a:ea typeface="Georgia"/>
                          <a:cs typeface="Georgia"/>
                          <a:sym typeface="Georgia"/>
                        </a:rPr>
                        <a:t>Good morning!</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Good day!</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Good evening!</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Good night!</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3" name="Shape 333"/>
        <p:cNvGrpSpPr/>
        <p:nvPr/>
      </p:nvGrpSpPr>
      <p:grpSpPr>
        <a:xfrm>
          <a:off x="0" y="0"/>
          <a:ext cx="0" cy="0"/>
          <a:chOff x="0" y="0"/>
          <a:chExt cx="0" cy="0"/>
        </a:xfrm>
      </p:grpSpPr>
      <p:graphicFrame>
        <p:nvGraphicFramePr>
          <p:cNvPr id="334" name="Shape 334"/>
          <p:cNvGraphicFramePr/>
          <p:nvPr/>
        </p:nvGraphicFramePr>
        <p:xfrm>
          <a:off x="389925" y="15096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Good night!</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i="1" lang="en">
                          <a:solidFill>
                            <a:schemeClr val="dk1"/>
                          </a:solidFill>
                          <a:latin typeface="Georgia"/>
                          <a:ea typeface="Georgia"/>
                          <a:cs typeface="Georgia"/>
                          <a:sym typeface="Georgia"/>
                        </a:rPr>
                        <a:t>Good night!</a:t>
                      </a:r>
                      <a:r>
                        <a:rPr lang="en">
                          <a:solidFill>
                            <a:schemeClr val="dk1"/>
                          </a:solidFill>
                          <a:latin typeface="Georgia"/>
                          <a:ea typeface="Georgia"/>
                          <a:cs typeface="Georgia"/>
                          <a:sym typeface="Georgia"/>
                        </a:rPr>
                        <a:t> has a different meaning.</a:t>
                      </a:r>
                    </a:p>
                    <a:p>
                      <a:pPr lvl="0" rtl="0" algn="ctr">
                        <a:spcBef>
                          <a:spcPts val="0"/>
                        </a:spcBef>
                        <a:buNone/>
                      </a:pPr>
                      <a:r>
                        <a:rPr lang="en">
                          <a:solidFill>
                            <a:schemeClr val="dk1"/>
                          </a:solidFill>
                          <a:latin typeface="Georgia"/>
                          <a:ea typeface="Georgia"/>
                          <a:cs typeface="Georgia"/>
                          <a:sym typeface="Georgia"/>
                        </a:rPr>
                        <a:t>Thus a different vocative is used.</a:t>
                      </a:r>
                    </a:p>
                    <a:p>
                      <a:pPr lvl="0" rtl="0" algn="ctr">
                        <a:spcBef>
                          <a:spcPts val="0"/>
                        </a:spcBef>
                        <a:buNone/>
                      </a:pPr>
                      <a:r>
                        <a:t/>
                      </a:r>
                      <a:endParaRPr>
                        <a:solidFill>
                          <a:schemeClr val="dk1"/>
                        </a:solidFill>
                        <a:latin typeface="Georgia"/>
                        <a:ea typeface="Georgia"/>
                        <a:cs typeface="Georgia"/>
                        <a:sym typeface="Georgia"/>
                      </a:endParaRPr>
                    </a:p>
                    <a:p>
                      <a:pPr lvl="0" rtl="0" algn="ctr">
                        <a:spcBef>
                          <a:spcPts val="0"/>
                        </a:spcBef>
                        <a:buNone/>
                      </a:pPr>
                      <a:r>
                        <a:rPr b="1" lang="en">
                          <a:solidFill>
                            <a:schemeClr val="dk1"/>
                          </a:solidFill>
                          <a:latin typeface="Georgia"/>
                          <a:ea typeface="Georgia"/>
                          <a:cs typeface="Georgia"/>
                          <a:sym typeface="Georgia"/>
                        </a:rPr>
                        <a:t>di’ai</a:t>
                      </a:r>
                      <a:r>
                        <a:rPr lang="en">
                          <a:solidFill>
                            <a:schemeClr val="dk1"/>
                          </a:solidFill>
                          <a:latin typeface="Georgia"/>
                          <a:ea typeface="Georgia"/>
                          <a:cs typeface="Georgia"/>
                          <a:sym typeface="Georgia"/>
                        </a:rPr>
                        <a:t> - a vocative of well-wish.</a:t>
                      </a:r>
                    </a:p>
                    <a:p>
                      <a:pPr lvl="0" rtl="0" algn="ctr">
                        <a:spcBef>
                          <a:spcPts val="0"/>
                        </a:spcBef>
                        <a:buNone/>
                      </a:pPr>
                      <a:r>
                        <a:rPr b="1" lang="en">
                          <a:solidFill>
                            <a:schemeClr val="dk1"/>
                          </a:solidFill>
                          <a:latin typeface="Georgia"/>
                          <a:ea typeface="Georgia"/>
                          <a:cs typeface="Georgia"/>
                          <a:sym typeface="Georgia"/>
                        </a:rPr>
                        <a:t>nicte </a:t>
                      </a:r>
                      <a:r>
                        <a:rPr lang="en">
                          <a:solidFill>
                            <a:schemeClr val="dk1"/>
                          </a:solidFill>
                          <a:latin typeface="Georgia"/>
                          <a:ea typeface="Georgia"/>
                          <a:cs typeface="Georgia"/>
                          <a:sym typeface="Georgia"/>
                        </a:rPr>
                        <a:t>= </a:t>
                      </a:r>
                      <a:r>
                        <a:rPr i="1" lang="en">
                          <a:solidFill>
                            <a:schemeClr val="dk1"/>
                          </a:solidFill>
                          <a:latin typeface="Georgia"/>
                          <a:ea typeface="Georgia"/>
                          <a:cs typeface="Georgia"/>
                          <a:sym typeface="Georgia"/>
                        </a:rPr>
                        <a:t> ...is a night</a:t>
                      </a:r>
                    </a:p>
                  </a:txBody>
                  <a:tcPr marT="91425" marB="91425" marR="91425" marL="91425">
                    <a:solidFill>
                      <a:srgbClr val="FFE599"/>
                    </a:solidFill>
                  </a:tcPr>
                </a:tc>
                <a:tc hMerge="1"/>
                <a:tc hMerge="1"/>
                <a:tc hMerge="1"/>
                <a:tc hMerge="1"/>
                <a:tc hMerge="1"/>
              </a:tr>
            </a:tbl>
          </a:graphicData>
        </a:graphic>
      </p:graphicFrame>
      <p:graphicFrame>
        <p:nvGraphicFramePr>
          <p:cNvPr id="335" name="Shape 335"/>
          <p:cNvGraphicFramePr/>
          <p:nvPr/>
        </p:nvGraphicFramePr>
        <p:xfrm>
          <a:off x="389937" y="374650"/>
          <a:ext cx="3000000" cy="3000000"/>
        </p:xfrm>
        <a:graphic>
          <a:graphicData uri="http://schemas.openxmlformats.org/drawingml/2006/table">
            <a:tbl>
              <a:tblPr>
                <a:noFill/>
                <a:tableStyleId>{45A32ED0-A8B8-41B2-BC8E-FA417A5E6CBD}</a:tableStyleId>
              </a:tblPr>
              <a:tblGrid>
                <a:gridCol w="1626250"/>
                <a:gridCol w="1626250"/>
                <a:gridCol w="2074250"/>
                <a:gridCol w="2834600"/>
              </a:tblGrid>
              <a:tr h="381000">
                <a:tc>
                  <a:txBody>
                    <a:bodyPr>
                      <a:noAutofit/>
                    </a:bodyPr>
                    <a:lstStyle/>
                    <a:p>
                      <a:pPr lvl="0" rtl="0" algn="ctr">
                        <a:spcBef>
                          <a:spcPts val="0"/>
                        </a:spcBef>
                        <a:buNone/>
                      </a:pPr>
                      <a:r>
                        <a:rPr b="1" lang="en" sz="2400">
                          <a:solidFill>
                            <a:schemeClr val="dk1"/>
                          </a:solidFill>
                          <a:latin typeface="Georgia"/>
                          <a:ea typeface="Georgia"/>
                          <a:cs typeface="Georgia"/>
                          <a:sym typeface="Georgia"/>
                        </a:rPr>
                        <a:t>сerni coi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93C47D"/>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donri coi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vanci coi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chemeClr val="lt2"/>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nicte di’ai</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8E7CC3"/>
                    </a:solidFill>
                  </a:tcPr>
                </a:tc>
              </a:tr>
              <a:tr h="396200">
                <a:tc>
                  <a:txBody>
                    <a:bodyPr>
                      <a:noAutofit/>
                    </a:bodyPr>
                    <a:lstStyle/>
                    <a:p>
                      <a:pPr lvl="0" rtl="0" algn="ctr">
                        <a:spcBef>
                          <a:spcPts val="0"/>
                        </a:spcBef>
                        <a:buNone/>
                      </a:pPr>
                      <a:r>
                        <a:rPr lang="en">
                          <a:latin typeface="Georgia"/>
                          <a:ea typeface="Georgia"/>
                          <a:cs typeface="Georgia"/>
                          <a:sym typeface="Georgia"/>
                        </a:rPr>
                        <a:t>Good morning!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Good day!</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Good evening!</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Good night!</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x="0" y="0"/>
          <a:ext cx="0" cy="0"/>
          <a:chOff x="0" y="0"/>
          <a:chExt cx="0" cy="0"/>
        </a:xfrm>
      </p:grpSpPr>
      <p:sp>
        <p:nvSpPr>
          <p:cNvPr id="57" name="Shape 57"/>
          <p:cNvSpPr txBox="1"/>
          <p:nvPr>
            <p:ph type="title"/>
          </p:nvPr>
        </p:nvSpPr>
        <p:spPr>
          <a:xfrm>
            <a:off x="457200" y="2143053"/>
            <a:ext cx="8229600" cy="857400"/>
          </a:xfrm>
          <a:prstGeom prst="rect">
            <a:avLst/>
          </a:prstGeom>
        </p:spPr>
        <p:txBody>
          <a:bodyPr anchorCtr="0" anchor="b" bIns="91425" lIns="91425" rIns="91425" tIns="91425">
            <a:noAutofit/>
          </a:bodyPr>
          <a:lstStyle/>
          <a:p>
            <a:pPr lvl="0" rtl="0" algn="ctr">
              <a:spcBef>
                <a:spcPts val="0"/>
              </a:spcBef>
              <a:buNone/>
            </a:pPr>
            <a:r>
              <a:rPr lang="en">
                <a:latin typeface="Georgia"/>
                <a:ea typeface="Georgia"/>
                <a:cs typeface="Georgia"/>
                <a:sym typeface="Georgia"/>
              </a:rPr>
              <a:t>Now let’s learn</a:t>
            </a:r>
          </a:p>
          <a:p>
            <a:pPr lvl="0" algn="ctr">
              <a:spcBef>
                <a:spcPts val="0"/>
              </a:spcBef>
              <a:buNone/>
            </a:pPr>
            <a:r>
              <a:rPr lang="en">
                <a:latin typeface="Georgia"/>
                <a:ea typeface="Georgia"/>
                <a:cs typeface="Georgia"/>
                <a:sym typeface="Georgia"/>
              </a:rPr>
              <a:t>the structure of the dialogue.</a:t>
            </a: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9" name="Shape 339"/>
        <p:cNvGrpSpPr/>
        <p:nvPr/>
      </p:nvGrpSpPr>
      <p:grpSpPr>
        <a:xfrm>
          <a:off x="0" y="0"/>
          <a:ext cx="0" cy="0"/>
          <a:chOff x="0" y="0"/>
          <a:chExt cx="0" cy="0"/>
        </a:xfrm>
      </p:grpSpPr>
      <p:graphicFrame>
        <p:nvGraphicFramePr>
          <p:cNvPr id="340" name="Shape 340"/>
          <p:cNvGraphicFramePr/>
          <p:nvPr/>
        </p:nvGraphicFramePr>
        <p:xfrm>
          <a:off x="389925" y="15096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Thank you!</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ki’e</a:t>
                      </a:r>
                      <a:r>
                        <a:rPr lang="en">
                          <a:solidFill>
                            <a:schemeClr val="dk1"/>
                          </a:solidFill>
                          <a:latin typeface="Georgia"/>
                          <a:ea typeface="Georgia"/>
                          <a:cs typeface="Georgia"/>
                          <a:sym typeface="Georgia"/>
                        </a:rPr>
                        <a:t> is a vocative that means </a:t>
                      </a:r>
                      <a:r>
                        <a:rPr i="1" lang="en">
                          <a:solidFill>
                            <a:schemeClr val="dk1"/>
                          </a:solidFill>
                          <a:latin typeface="Georgia"/>
                          <a:ea typeface="Georgia"/>
                          <a:cs typeface="Georgia"/>
                          <a:sym typeface="Georgia"/>
                        </a:rPr>
                        <a:t>Thanks!</a:t>
                      </a:r>
                    </a:p>
                    <a:p>
                      <a:pPr lvl="0" rtl="0" algn="ctr">
                        <a:spcBef>
                          <a:spcPts val="0"/>
                        </a:spcBef>
                        <a:buNone/>
                      </a:pPr>
                      <a:r>
                        <a:rPr b="1" lang="en">
                          <a:solidFill>
                            <a:schemeClr val="dk1"/>
                          </a:solidFill>
                          <a:latin typeface="Georgia"/>
                          <a:ea typeface="Georgia"/>
                          <a:cs typeface="Georgia"/>
                          <a:sym typeface="Georgia"/>
                        </a:rPr>
                        <a:t>ki’e do</a:t>
                      </a:r>
                      <a:r>
                        <a:rPr lang="en">
                          <a:solidFill>
                            <a:schemeClr val="dk1"/>
                          </a:solidFill>
                          <a:latin typeface="Georgia"/>
                          <a:ea typeface="Georgia"/>
                          <a:cs typeface="Georgia"/>
                          <a:sym typeface="Georgia"/>
                        </a:rPr>
                        <a:t> = Thank you!</a:t>
                      </a:r>
                    </a:p>
                    <a:p>
                      <a:pPr lvl="0" rtl="0" algn="ctr">
                        <a:spcBef>
                          <a:spcPts val="0"/>
                        </a:spcBef>
                        <a:buNone/>
                      </a:pPr>
                      <a:r>
                        <a:t/>
                      </a:r>
                      <a:endParaRPr>
                        <a:solidFill>
                          <a:schemeClr val="dk1"/>
                        </a:solidFill>
                        <a:latin typeface="Georgia"/>
                        <a:ea typeface="Georgia"/>
                        <a:cs typeface="Georgia"/>
                        <a:sym typeface="Georgia"/>
                      </a:endParaRPr>
                    </a:p>
                    <a:p>
                      <a:pPr lvl="0" rtl="0" algn="ctr">
                        <a:spcBef>
                          <a:spcPts val="0"/>
                        </a:spcBef>
                        <a:buNone/>
                      </a:pPr>
                      <a:r>
                        <a:rPr lang="en">
                          <a:solidFill>
                            <a:schemeClr val="dk1"/>
                          </a:solidFill>
                          <a:latin typeface="Georgia"/>
                          <a:ea typeface="Georgia"/>
                          <a:cs typeface="Georgia"/>
                          <a:sym typeface="Georgia"/>
                        </a:rPr>
                        <a:t>The usual reply is:</a:t>
                      </a:r>
                    </a:p>
                    <a:p>
                      <a:pPr lvl="0" rtl="0" algn="ctr">
                        <a:spcBef>
                          <a:spcPts val="0"/>
                        </a:spcBef>
                        <a:buNone/>
                      </a:pPr>
                      <a:r>
                        <a:rPr b="1" lang="en">
                          <a:solidFill>
                            <a:schemeClr val="dk1"/>
                          </a:solidFill>
                          <a:latin typeface="Georgia"/>
                          <a:ea typeface="Georgia"/>
                          <a:cs typeface="Georgia"/>
                          <a:sym typeface="Georgia"/>
                        </a:rPr>
                        <a:t>je’e.</a:t>
                      </a:r>
                      <a:r>
                        <a:rPr lang="en">
                          <a:solidFill>
                            <a:schemeClr val="dk1"/>
                          </a:solidFill>
                          <a:latin typeface="Georgia"/>
                          <a:ea typeface="Georgia"/>
                          <a:cs typeface="Georgia"/>
                          <a:sym typeface="Georgia"/>
                        </a:rPr>
                        <a:t> It is a vocative that means </a:t>
                      </a:r>
                      <a:r>
                        <a:rPr i="1" lang="en">
                          <a:solidFill>
                            <a:schemeClr val="dk1"/>
                          </a:solidFill>
                          <a:latin typeface="Georgia"/>
                          <a:ea typeface="Georgia"/>
                          <a:cs typeface="Georgia"/>
                          <a:sym typeface="Georgia"/>
                        </a:rPr>
                        <a:t>You are welcome!</a:t>
                      </a:r>
                    </a:p>
                  </a:txBody>
                  <a:tcPr marT="91425" marB="91425" marR="91425" marL="91425">
                    <a:solidFill>
                      <a:srgbClr val="FFE599"/>
                    </a:solidFill>
                  </a:tcPr>
                </a:tc>
                <a:tc hMerge="1"/>
                <a:tc hMerge="1"/>
                <a:tc hMerge="1"/>
                <a:tc hMerge="1"/>
                <a:tc hMerge="1"/>
              </a:tr>
            </a:tbl>
          </a:graphicData>
        </a:graphic>
      </p:graphicFrame>
      <p:graphicFrame>
        <p:nvGraphicFramePr>
          <p:cNvPr id="341" name="Shape 341"/>
          <p:cNvGraphicFramePr/>
          <p:nvPr/>
        </p:nvGraphicFramePr>
        <p:xfrm>
          <a:off x="2717712" y="266225"/>
          <a:ext cx="3000000" cy="3000000"/>
        </p:xfrm>
        <a:graphic>
          <a:graphicData uri="http://schemas.openxmlformats.org/drawingml/2006/table">
            <a:tbl>
              <a:tblPr>
                <a:noFill/>
                <a:tableStyleId>{45A32ED0-A8B8-41B2-BC8E-FA417A5E6CBD}</a:tableStyleId>
              </a:tblPr>
              <a:tblGrid>
                <a:gridCol w="1855275"/>
                <a:gridCol w="1855275"/>
              </a:tblGrid>
              <a:tr h="381000">
                <a:tc>
                  <a:txBody>
                    <a:bodyPr>
                      <a:noAutofit/>
                    </a:bodyPr>
                    <a:lstStyle/>
                    <a:p>
                      <a:pPr lvl="0" rtl="0" algn="ctr">
                        <a:spcBef>
                          <a:spcPts val="0"/>
                        </a:spcBef>
                        <a:buNone/>
                      </a:pPr>
                      <a:r>
                        <a:rPr b="1" lang="en" sz="2400">
                          <a:solidFill>
                            <a:schemeClr val="dk1"/>
                          </a:solidFill>
                          <a:latin typeface="Georgia"/>
                          <a:ea typeface="Georgia"/>
                          <a:cs typeface="Georgia"/>
                          <a:sym typeface="Georgia"/>
                        </a:rPr>
                        <a:t>ki’e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1C232"/>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je’e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CC4125"/>
                    </a:solidFill>
                  </a:tcPr>
                </a:tc>
              </a:tr>
              <a:tr h="396200">
                <a:tc>
                  <a:txBody>
                    <a:bodyPr>
                      <a:noAutofit/>
                    </a:bodyPr>
                    <a:lstStyle/>
                    <a:p>
                      <a:pPr lvl="0" rtl="0" algn="ctr">
                        <a:spcBef>
                          <a:spcPts val="0"/>
                        </a:spcBef>
                        <a:buNone/>
                      </a:pPr>
                      <a:r>
                        <a:rPr lang="en">
                          <a:latin typeface="Georgia"/>
                          <a:ea typeface="Georgia"/>
                          <a:cs typeface="Georgia"/>
                          <a:sym typeface="Georgia"/>
                        </a:rPr>
                        <a:t>Thank 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 are welcome!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5" name="Shape 345"/>
        <p:cNvGrpSpPr/>
        <p:nvPr/>
      </p:nvGrpSpPr>
      <p:grpSpPr>
        <a:xfrm>
          <a:off x="0" y="0"/>
          <a:ext cx="0" cy="0"/>
          <a:chOff x="0" y="0"/>
          <a:chExt cx="0" cy="0"/>
        </a:xfrm>
      </p:grpSpPr>
      <p:sp>
        <p:nvSpPr>
          <p:cNvPr id="346" name="Shape 346"/>
          <p:cNvSpPr txBox="1"/>
          <p:nvPr/>
        </p:nvSpPr>
        <p:spPr>
          <a:xfrm>
            <a:off x="2187466" y="0"/>
            <a:ext cx="47690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5. Your city and job.</a:t>
            </a:r>
          </a:p>
        </p:txBody>
      </p:sp>
      <p:graphicFrame>
        <p:nvGraphicFramePr>
          <p:cNvPr id="347" name="Shape 347"/>
          <p:cNvGraphicFramePr/>
          <p:nvPr/>
        </p:nvGraphicFramePr>
        <p:xfrm>
          <a:off x="389937" y="3346450"/>
          <a:ext cx="3000000" cy="3000000"/>
        </p:xfrm>
        <a:graphic>
          <a:graphicData uri="http://schemas.openxmlformats.org/drawingml/2006/table">
            <a:tbl>
              <a:tblPr>
                <a:noFill/>
                <a:tableStyleId>{45A32ED0-A8B8-41B2-BC8E-FA417A5E6CBD}</a:tableStyleId>
              </a:tblPr>
              <a:tblGrid>
                <a:gridCol w="1415550"/>
                <a:gridCol w="1881125"/>
                <a:gridCol w="2579700"/>
                <a:gridCol w="2489525"/>
              </a:tblGrid>
              <a:tr h="443700">
                <a:tc>
                  <a:txBody>
                    <a:bodyPr>
                      <a:noAutofit/>
                    </a:bodyPr>
                    <a:lstStyle/>
                    <a:p>
                      <a:pPr lvl="0" rtl="0" algn="ctr">
                        <a:spcBef>
                          <a:spcPts val="0"/>
                        </a:spcBef>
                        <a:buNone/>
                      </a:pPr>
                      <a:r>
                        <a:rPr b="1" lang="en" sz="2400">
                          <a:solidFill>
                            <a:schemeClr val="dk1"/>
                          </a:solidFill>
                          <a:latin typeface="Georgia"/>
                          <a:ea typeface="Georgia"/>
                          <a:cs typeface="Georgia"/>
                          <a:sym typeface="Georgia"/>
                        </a:rPr>
                        <a:t>tigni</a:t>
                      </a:r>
                    </a:p>
                  </a:txBody>
                  <a:tcPr marT="91425" marB="91425" marR="91425" marL="91425">
                    <a:lnL cap="flat" cmpd="sng" w="38100">
                      <a:solidFill>
                        <a:srgbClr val="000000"/>
                      </a:solidFill>
                      <a:prstDash val="solid"/>
                      <a:round/>
                      <a:headEnd len="med" w="med" type="none"/>
                      <a:tailEnd len="med" w="med" type="none"/>
                    </a:lnL>
                    <a:lnR cap="flat" cmpd="sng" w="38100">
                      <a:solidFill>
                        <a:srgbClr val="000000"/>
                      </a:solidFill>
                      <a:prstDash val="solid"/>
                      <a:round/>
                      <a:headEnd len="med" w="med" type="none"/>
                      <a:tailEnd len="med" w="med" type="none"/>
                    </a:lnR>
                    <a:lnT cap="flat" cmpd="sng" w="381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sampla</a:t>
                      </a:r>
                    </a:p>
                  </a:txBody>
                  <a:tcPr marT="91425" marB="91425" marR="91425" marL="91425">
                    <a:lnL cap="flat" cmpd="sng" w="38100">
                      <a:solidFill>
                        <a:srgbClr val="000000"/>
                      </a:solidFill>
                      <a:prstDash val="solid"/>
                      <a:round/>
                      <a:headEnd len="med" w="med" type="none"/>
                      <a:tailEnd len="med" w="med" type="none"/>
                    </a:lnL>
                    <a:lnR cap="flat" cmpd="sng" w="38100">
                      <a:solidFill>
                        <a:srgbClr val="000000"/>
                      </a:solidFill>
                      <a:prstDash val="solid"/>
                      <a:round/>
                      <a:headEnd len="med" w="med" type="none"/>
                      <a:tailEnd len="med" w="med" type="none"/>
                    </a:lnR>
                    <a:lnT cap="flat" cmpd="sng" w="381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dansu</a:t>
                      </a:r>
                    </a:p>
                  </a:txBody>
                  <a:tcPr marT="91425" marB="91425" marR="91425" marL="91425">
                    <a:lnL cap="flat" cmpd="sng" w="38100">
                      <a:solidFill>
                        <a:srgbClr val="000000"/>
                      </a:solidFill>
                      <a:prstDash val="solid"/>
                      <a:round/>
                      <a:headEnd len="med" w="med" type="none"/>
                      <a:tailEnd len="med" w="med" type="none"/>
                    </a:lnL>
                    <a:lnR cap="flat" cmpd="sng" w="38100">
                      <a:solidFill>
                        <a:srgbClr val="000000"/>
                      </a:solidFill>
                      <a:prstDash val="solid"/>
                      <a:round/>
                      <a:headEnd len="med" w="med" type="none"/>
                      <a:tailEnd len="med" w="med" type="none"/>
                    </a:lnR>
                    <a:lnT cap="flat" cmpd="sng" w="381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na’i</a:t>
                      </a:r>
                    </a:p>
                  </a:txBody>
                  <a:tcPr marT="91425" marB="91425" marR="91425" marL="91425">
                    <a:lnL cap="flat" cmpd="sng" w="38100">
                      <a:solidFill>
                        <a:srgbClr val="000000"/>
                      </a:solidFill>
                      <a:prstDash val="solid"/>
                      <a:round/>
                      <a:headEnd len="med" w="med" type="none"/>
                      <a:tailEnd len="med" w="med" type="none"/>
                    </a:lnL>
                    <a:lnR cap="flat" cmpd="sng" w="38100">
                      <a:solidFill>
                        <a:srgbClr val="000000"/>
                      </a:solidFill>
                      <a:prstDash val="solid"/>
                      <a:round/>
                      <a:headEnd len="med" w="med" type="none"/>
                      <a:tailEnd len="med" w="med" type="none"/>
                    </a:lnR>
                    <a:lnT cap="flat" cmpd="sng" w="381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22675">
                <a:tc>
                  <a:txBody>
                    <a:bodyPr>
                      <a:noAutofit/>
                    </a:bodyPr>
                    <a:lstStyle/>
                    <a:p>
                      <a:pPr lvl="0" rtl="0" algn="ctr">
                        <a:spcBef>
                          <a:spcPts val="0"/>
                        </a:spcBef>
                        <a:buNone/>
                      </a:pPr>
                      <a:r>
                        <a:rPr lang="en">
                          <a:latin typeface="Georgia"/>
                          <a:ea typeface="Georgia"/>
                          <a:cs typeface="Georgia"/>
                          <a:sym typeface="Georgia"/>
                        </a:rPr>
                        <a:t>I am an actor.</a:t>
                      </a:r>
                    </a:p>
                  </a:txBody>
                  <a:tcPr marT="91425" marB="91425" marR="91425" marL="91425">
                    <a:lnL cap="flat" cmpd="sng" w="38100">
                      <a:solidFill>
                        <a:srgbClr val="000000"/>
                      </a:solidFill>
                      <a:prstDash val="solid"/>
                      <a:round/>
                      <a:headEnd len="med" w="med" type="none"/>
                      <a:tailEnd len="med" w="med" type="none"/>
                    </a:lnL>
                    <a:lnR cap="flat" cmpd="sng" w="381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381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 am a programmer.</a:t>
                      </a:r>
                    </a:p>
                  </a:txBody>
                  <a:tcPr marT="91425" marB="91425" marR="91425" marL="91425">
                    <a:lnL cap="flat" cmpd="sng" w="38100">
                      <a:solidFill>
                        <a:srgbClr val="000000"/>
                      </a:solidFill>
                      <a:prstDash val="solid"/>
                      <a:round/>
                      <a:headEnd len="med" w="med" type="none"/>
                      <a:tailEnd len="med" w="med" type="none"/>
                    </a:lnL>
                    <a:lnR cap="flat" cmpd="sng" w="381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381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 am a dancer.</a:t>
                      </a:r>
                    </a:p>
                  </a:txBody>
                  <a:tcPr marT="91425" marB="91425" marR="91425" marL="91425">
                    <a:lnL cap="flat" cmpd="sng" w="38100">
                      <a:solidFill>
                        <a:srgbClr val="000000"/>
                      </a:solidFill>
                      <a:prstDash val="solid"/>
                      <a:round/>
                      <a:headEnd len="med" w="med" type="none"/>
                      <a:tailEnd len="med" w="med" type="none"/>
                    </a:lnL>
                    <a:lnR cap="flat" cmpd="sng" w="381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381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nothing (I don’t have a job).</a:t>
                      </a:r>
                    </a:p>
                  </a:txBody>
                  <a:tcPr marT="91425" marB="91425" marR="91425" marL="91425">
                    <a:lnL cap="flat" cmpd="sng" w="38100">
                      <a:solidFill>
                        <a:srgbClr val="000000"/>
                      </a:solidFill>
                      <a:prstDash val="solid"/>
                      <a:round/>
                      <a:headEnd len="med" w="med" type="none"/>
                      <a:tailEnd len="med" w="med" type="none"/>
                    </a:lnL>
                    <a:lnR cap="flat" cmpd="sng" w="381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38100">
                      <a:solidFill>
                        <a:srgbClr val="000000"/>
                      </a:solidFill>
                      <a:prstDash val="solid"/>
                      <a:round/>
                      <a:headEnd len="med" w="med" type="none"/>
                      <a:tailEnd len="med" w="med" type="none"/>
                    </a:lnB>
                  </a:tcPr>
                </a:tc>
              </a:tr>
            </a:tbl>
          </a:graphicData>
        </a:graphic>
      </p:graphicFrame>
      <p:graphicFrame>
        <p:nvGraphicFramePr>
          <p:cNvPr id="348" name="Shape 348"/>
          <p:cNvGraphicFramePr/>
          <p:nvPr/>
        </p:nvGraphicFramePr>
        <p:xfrm>
          <a:off x="389937" y="2069225"/>
          <a:ext cx="3000000" cy="3000000"/>
        </p:xfrm>
        <a:graphic>
          <a:graphicData uri="http://schemas.openxmlformats.org/drawingml/2006/table">
            <a:tbl>
              <a:tblPr>
                <a:noFill/>
                <a:tableStyleId>{45A32ED0-A8B8-41B2-BC8E-FA417A5E6CBD}</a:tableStyleId>
              </a:tblPr>
              <a:tblGrid>
                <a:gridCol w="3991525"/>
                <a:gridCol w="382850"/>
                <a:gridCol w="3991725"/>
              </a:tblGrid>
              <a:tr h="424475">
                <a:tc>
                  <a:txBody>
                    <a:bodyPr>
                      <a:noAutofit/>
                    </a:bodyPr>
                    <a:lstStyle/>
                    <a:p>
                      <a:pPr lvl="0" rtl="0" algn="ctr">
                        <a:spcBef>
                          <a:spcPts val="0"/>
                        </a:spcBef>
                        <a:buNone/>
                      </a:pPr>
                      <a:r>
                        <a:rPr b="1" lang="en" sz="2400">
                          <a:solidFill>
                            <a:schemeClr val="dk1"/>
                          </a:solidFill>
                          <a:latin typeface="Georgia"/>
                          <a:ea typeface="Georgia"/>
                          <a:cs typeface="Georgia"/>
                          <a:sym typeface="Georgia"/>
                        </a:rPr>
                        <a:t>do se jibri lo ka mo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sanga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74025">
                <a:tc>
                  <a:txBody>
                    <a:bodyPr>
                      <a:noAutofit/>
                    </a:bodyPr>
                    <a:lstStyle/>
                    <a:p>
                      <a:pPr lvl="0" rtl="0" algn="ctr">
                        <a:spcBef>
                          <a:spcPts val="0"/>
                        </a:spcBef>
                        <a:buNone/>
                      </a:pPr>
                      <a:r>
                        <a:rPr lang="en">
                          <a:solidFill>
                            <a:schemeClr val="dk1"/>
                          </a:solidFill>
                          <a:latin typeface="Georgia"/>
                          <a:ea typeface="Georgia"/>
                          <a:cs typeface="Georgia"/>
                          <a:sym typeface="Georgia"/>
                        </a:rPr>
                        <a:t>What is your job?</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vMerge="1"/>
                <a:tc>
                  <a:txBody>
                    <a:bodyPr>
                      <a:noAutofit/>
                    </a:bodyPr>
                    <a:lstStyle/>
                    <a:p>
                      <a:pPr lvl="0" rtl="0" algn="ctr">
                        <a:spcBef>
                          <a:spcPts val="0"/>
                        </a:spcBef>
                        <a:buNone/>
                      </a:pPr>
                      <a:r>
                        <a:rPr lang="en">
                          <a:latin typeface="Georgia"/>
                          <a:ea typeface="Georgia"/>
                          <a:cs typeface="Georgia"/>
                          <a:sym typeface="Georgia"/>
                        </a:rPr>
                        <a:t>I am a singer.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349" name="Shape 349"/>
          <p:cNvGraphicFramePr/>
          <p:nvPr/>
        </p:nvGraphicFramePr>
        <p:xfrm>
          <a:off x="389937" y="831850"/>
          <a:ext cx="3000000" cy="3000000"/>
        </p:xfrm>
        <a:graphic>
          <a:graphicData uri="http://schemas.openxmlformats.org/drawingml/2006/table">
            <a:tbl>
              <a:tblPr>
                <a:noFill/>
                <a:tableStyleId>{45A32ED0-A8B8-41B2-BC8E-FA417A5E6CBD}</a:tableStyleId>
              </a:tblPr>
              <a:tblGrid>
                <a:gridCol w="610075"/>
                <a:gridCol w="1451050"/>
                <a:gridCol w="739350"/>
                <a:gridCol w="717325"/>
                <a:gridCol w="1179450"/>
                <a:gridCol w="382850"/>
                <a:gridCol w="1377225"/>
                <a:gridCol w="1906800"/>
              </a:tblGrid>
              <a:tr h="381000">
                <a:tc gridSpan="5">
                  <a:txBody>
                    <a:bodyPr>
                      <a:noAutofit/>
                    </a:bodyPr>
                    <a:lstStyle/>
                    <a:p>
                      <a:pPr lvl="0" rtl="0" algn="ctr">
                        <a:spcBef>
                          <a:spcPts val="0"/>
                        </a:spcBef>
                        <a:buNone/>
                      </a:pPr>
                      <a:r>
                        <a:rPr b="1" lang="en" sz="2400">
                          <a:latin typeface="Georgia"/>
                          <a:ea typeface="Georgia"/>
                          <a:cs typeface="Georgia"/>
                          <a:sym typeface="Georgia"/>
                        </a:rPr>
                        <a:t>do xabju ma poi tcadu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hMerge="1"/>
                <a:tc hMerge="1"/>
                <a:tc hMerge="1"/>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gridSpan="2">
                  <a:txBody>
                    <a:bodyPr>
                      <a:noAutofit/>
                    </a:bodyPr>
                    <a:lstStyle/>
                    <a:p>
                      <a:pPr lvl="0" rtl="0" algn="ctr">
                        <a:spcBef>
                          <a:spcPts val="0"/>
                        </a:spcBef>
                        <a:buNone/>
                      </a:pPr>
                      <a:r>
                        <a:rPr b="1" lang="en" sz="2400">
                          <a:latin typeface="Georgia"/>
                          <a:ea typeface="Georgia"/>
                          <a:cs typeface="Georgia"/>
                          <a:sym typeface="Georgia"/>
                        </a:rPr>
                        <a:t>la losanjeles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hMerge="1"/>
              </a:tr>
              <a:tr h="381000">
                <a:tc gridSpan="5">
                  <a:txBody>
                    <a:bodyPr>
                      <a:noAutofit/>
                    </a:bodyPr>
                    <a:lstStyle/>
                    <a:p>
                      <a:pPr lvl="0" rtl="0" algn="ctr">
                        <a:spcBef>
                          <a:spcPts val="0"/>
                        </a:spcBef>
                        <a:buNone/>
                      </a:pPr>
                      <a:r>
                        <a:rPr lang="en">
                          <a:latin typeface="Georgia"/>
                          <a:ea typeface="Georgia"/>
                          <a:cs typeface="Georgia"/>
                          <a:sym typeface="Georgia"/>
                        </a:rPr>
                        <a:t>What city do you live in?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hMerge="1"/>
                <a:tc hMerge="1"/>
                <a:tc hMerge="1"/>
                <a:tc vMerge="1"/>
                <a:tc gridSpan="2">
                  <a:txBody>
                    <a:bodyPr>
                      <a:noAutofit/>
                    </a:bodyPr>
                    <a:lstStyle/>
                    <a:p>
                      <a:pPr lvl="0" rtl="0" algn="ctr">
                        <a:spcBef>
                          <a:spcPts val="0"/>
                        </a:spcBef>
                        <a:buNone/>
                      </a:pPr>
                      <a:r>
                        <a:rPr lang="en">
                          <a:latin typeface="Georgia"/>
                          <a:ea typeface="Georgia"/>
                          <a:cs typeface="Georgia"/>
                          <a:sym typeface="Georgia"/>
                        </a:rPr>
                        <a:t>Los-Angeles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r>
            </a:tbl>
          </a:graphicData>
        </a:graphic>
      </p:graphicFrame>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3" name="Shape 353"/>
        <p:cNvGrpSpPr/>
        <p:nvPr/>
      </p:nvGrpSpPr>
      <p:grpSpPr>
        <a:xfrm>
          <a:off x="0" y="0"/>
          <a:ext cx="0" cy="0"/>
          <a:chOff x="0" y="0"/>
          <a:chExt cx="0" cy="0"/>
        </a:xfrm>
      </p:grpSpPr>
      <p:sp>
        <p:nvSpPr>
          <p:cNvPr id="354" name="Shape 354"/>
          <p:cNvSpPr txBox="1"/>
          <p:nvPr/>
        </p:nvSpPr>
        <p:spPr>
          <a:xfrm>
            <a:off x="1288653" y="43875"/>
            <a:ext cx="65666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The structure of our dialogue.</a:t>
            </a:r>
          </a:p>
        </p:txBody>
      </p:sp>
      <p:graphicFrame>
        <p:nvGraphicFramePr>
          <p:cNvPr id="355" name="Shape 355"/>
          <p:cNvGraphicFramePr/>
          <p:nvPr/>
        </p:nvGraphicFramePr>
        <p:xfrm>
          <a:off x="389937" y="755650"/>
          <a:ext cx="3000000" cy="3000000"/>
        </p:xfrm>
        <a:graphic>
          <a:graphicData uri="http://schemas.openxmlformats.org/drawingml/2006/table">
            <a:tbl>
              <a:tblPr>
                <a:noFill/>
                <a:tableStyleId>{45A32ED0-A8B8-41B2-BC8E-FA417A5E6CBD}</a:tableStyleId>
              </a:tblPr>
              <a:tblGrid>
                <a:gridCol w="610075"/>
                <a:gridCol w="1070050"/>
                <a:gridCol w="780175"/>
                <a:gridCol w="703725"/>
                <a:gridCol w="1383575"/>
                <a:gridCol w="382850"/>
                <a:gridCol w="1526875"/>
                <a:gridCol w="1906800"/>
              </a:tblGrid>
              <a:tr h="381000">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xabju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poi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tcadu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la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losanjeles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81000">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inhabits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what?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that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is a city</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vMerge="1"/>
                <a:tc>
                  <a:txBody>
                    <a:bodyPr>
                      <a:noAutofit/>
                    </a:bodyPr>
                    <a:lstStyle/>
                    <a:p>
                      <a:pPr lvl="0" rtl="0" algn="ctr">
                        <a:spcBef>
                          <a:spcPts val="0"/>
                        </a:spcBef>
                        <a:buNone/>
                      </a:pPr>
                      <a:r>
                        <a:rPr lang="en">
                          <a:latin typeface="Georgia"/>
                          <a:ea typeface="Georgia"/>
                          <a:cs typeface="Georgia"/>
                          <a:sym typeface="Georgia"/>
                        </a:rPr>
                        <a:t>name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Los-Angeles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356" name="Shape 356"/>
          <p:cNvGraphicFramePr/>
          <p:nvPr/>
        </p:nvGraphicFramePr>
        <p:xfrm>
          <a:off x="389937" y="2127250"/>
          <a:ext cx="3000000" cy="3000000"/>
        </p:xfrm>
        <a:graphic>
          <a:graphicData uri="http://schemas.openxmlformats.org/drawingml/2006/table">
            <a:tbl>
              <a:tblPr>
                <a:noFill/>
                <a:tableStyleId>{45A32ED0-A8B8-41B2-BC8E-FA417A5E6CBD}</a:tableStyleId>
              </a:tblPr>
              <a:tblGrid>
                <a:gridCol w="622325"/>
                <a:gridCol w="1366900"/>
                <a:gridCol w="1017875"/>
                <a:gridCol w="996225"/>
                <a:gridCol w="1615950"/>
                <a:gridCol w="423975"/>
                <a:gridCol w="1104325"/>
                <a:gridCol w="1216500"/>
              </a:tblGrid>
              <a:tr h="381000">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se jibri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ka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gridSpan="2">
                  <a:txBody>
                    <a:bodyPr>
                      <a:noAutofit/>
                    </a:bodyPr>
                    <a:lstStyle/>
                    <a:p>
                      <a:pPr lvl="0" rtl="0" algn="ctr">
                        <a:spcBef>
                          <a:spcPts val="0"/>
                        </a:spcBef>
                        <a:buNone/>
                      </a:pPr>
                      <a:r>
                        <a:rPr b="1" lang="en" sz="2400">
                          <a:latin typeface="Georgia"/>
                          <a:ea typeface="Georgia"/>
                          <a:cs typeface="Georgia"/>
                          <a:sym typeface="Georgia"/>
                        </a:rPr>
                        <a:t>sanga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hMerge="1"/>
              </a:tr>
              <a:tr h="381000">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is employed in...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 noun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infinitive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what</a:t>
                      </a:r>
                    </a:p>
                    <a:p>
                      <a:pPr lvl="0" rtl="0" algn="ctr">
                        <a:spcBef>
                          <a:spcPts val="0"/>
                        </a:spcBef>
                        <a:buNone/>
                      </a:pPr>
                      <a:r>
                        <a:rPr lang="en">
                          <a:latin typeface="Georgia"/>
                          <a:ea typeface="Georgia"/>
                          <a:cs typeface="Georgia"/>
                          <a:sym typeface="Georgia"/>
                        </a:rPr>
                        <a:t>(a question verb)</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vMerge="1"/>
                <a:tc gridSpan="2">
                  <a:txBody>
                    <a:bodyPr>
                      <a:noAutofit/>
                    </a:bodyPr>
                    <a:lstStyle/>
                    <a:p>
                      <a:pPr lvl="0" rtl="0" algn="ctr">
                        <a:spcBef>
                          <a:spcPts val="0"/>
                        </a:spcBef>
                        <a:buNone/>
                      </a:pPr>
                      <a:r>
                        <a:rPr lang="en">
                          <a:latin typeface="Georgia"/>
                          <a:ea typeface="Georgia"/>
                          <a:cs typeface="Georgia"/>
                          <a:sym typeface="Georgia"/>
                        </a:rPr>
                        <a:t>… sings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r>
            </a:tbl>
          </a:graphicData>
        </a:graphic>
      </p:graphicFrame>
      <p:graphicFrame>
        <p:nvGraphicFramePr>
          <p:cNvPr id="357" name="Shape 357"/>
          <p:cNvGraphicFramePr/>
          <p:nvPr/>
        </p:nvGraphicFramePr>
        <p:xfrm>
          <a:off x="389937" y="3651250"/>
          <a:ext cx="3000000" cy="3000000"/>
        </p:xfrm>
        <a:graphic>
          <a:graphicData uri="http://schemas.openxmlformats.org/drawingml/2006/table">
            <a:tbl>
              <a:tblPr>
                <a:noFill/>
                <a:tableStyleId>{45A32ED0-A8B8-41B2-BC8E-FA417A5E6CBD}</a:tableStyleId>
              </a:tblPr>
              <a:tblGrid>
                <a:gridCol w="1673175"/>
                <a:gridCol w="1673175"/>
                <a:gridCol w="1673175"/>
                <a:gridCol w="1673175"/>
                <a:gridCol w="1673175"/>
              </a:tblGrid>
              <a:tr h="443700">
                <a:tc>
                  <a:txBody>
                    <a:bodyPr>
                      <a:noAutofit/>
                    </a:bodyPr>
                    <a:lstStyle/>
                    <a:p>
                      <a:pPr lvl="0" rtl="0" algn="ctr">
                        <a:spcBef>
                          <a:spcPts val="0"/>
                        </a:spcBef>
                        <a:buNone/>
                      </a:pPr>
                      <a:r>
                        <a:rPr b="1" lang="en" sz="2400">
                          <a:solidFill>
                            <a:schemeClr val="dk1"/>
                          </a:solidFill>
                          <a:latin typeface="Georgia"/>
                          <a:ea typeface="Georgia"/>
                          <a:cs typeface="Georgia"/>
                          <a:sym typeface="Georgia"/>
                        </a:rPr>
                        <a:t>tigni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sampla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gridSpan="2">
                  <a:txBody>
                    <a:bodyPr>
                      <a:noAutofit/>
                    </a:bodyPr>
                    <a:lstStyle/>
                    <a:p>
                      <a:pPr lvl="0" rtl="0" algn="ctr">
                        <a:spcBef>
                          <a:spcPts val="0"/>
                        </a:spcBef>
                        <a:buNone/>
                      </a:pPr>
                      <a:r>
                        <a:rPr b="1" lang="en" sz="2400">
                          <a:solidFill>
                            <a:schemeClr val="dk1"/>
                          </a:solidFill>
                          <a:latin typeface="Georgia"/>
                          <a:ea typeface="Georgia"/>
                          <a:cs typeface="Georgia"/>
                          <a:sym typeface="Georgia"/>
                        </a:rPr>
                        <a:t>dansu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hMerge="1"/>
                <a:tc>
                  <a:txBody>
                    <a:bodyPr>
                      <a:noAutofit/>
                    </a:bodyPr>
                    <a:lstStyle/>
                    <a:p>
                      <a:pPr lvl="0" rtl="0" algn="ctr">
                        <a:spcBef>
                          <a:spcPts val="0"/>
                        </a:spcBef>
                        <a:buNone/>
                      </a:pPr>
                      <a:r>
                        <a:rPr b="1" lang="en" sz="2400">
                          <a:solidFill>
                            <a:schemeClr val="dk1"/>
                          </a:solidFill>
                          <a:latin typeface="Georgia"/>
                          <a:ea typeface="Georgia"/>
                          <a:cs typeface="Georgia"/>
                          <a:sym typeface="Georgia"/>
                        </a:rPr>
                        <a:t>na’i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22675">
                <a:tc>
                  <a:txBody>
                    <a:bodyPr>
                      <a:noAutofit/>
                    </a:bodyPr>
                    <a:lstStyle/>
                    <a:p>
                      <a:pPr lvl="0" rtl="0" algn="ctr">
                        <a:spcBef>
                          <a:spcPts val="0"/>
                        </a:spcBef>
                        <a:buNone/>
                      </a:pPr>
                      <a:r>
                        <a:rPr lang="en">
                          <a:latin typeface="Georgia"/>
                          <a:ea typeface="Georgia"/>
                          <a:cs typeface="Georgia"/>
                          <a:sym typeface="Georgia"/>
                        </a:rPr>
                        <a:t>... plays</a:t>
                      </a:r>
                    </a:p>
                    <a:p>
                      <a:pPr lvl="0" rtl="0" algn="ctr">
                        <a:spcBef>
                          <a:spcPts val="0"/>
                        </a:spcBef>
                        <a:buNone/>
                      </a:pPr>
                      <a:r>
                        <a:rPr lang="en">
                          <a:latin typeface="Georgia"/>
                          <a:ea typeface="Georgia"/>
                          <a:cs typeface="Georgia"/>
                          <a:sym typeface="Georgia"/>
                        </a:rPr>
                        <a:t>(about an actor)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programs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gridSpan="2">
                  <a:txBody>
                    <a:bodyPr>
                      <a:noAutofit/>
                    </a:bodyPr>
                    <a:lstStyle/>
                    <a:p>
                      <a:pPr lvl="0" rtl="0" algn="ctr">
                        <a:spcBef>
                          <a:spcPts val="0"/>
                        </a:spcBef>
                        <a:buNone/>
                      </a:pPr>
                      <a:r>
                        <a:rPr lang="en">
                          <a:latin typeface="Georgia"/>
                          <a:ea typeface="Georgia"/>
                          <a:cs typeface="Georgia"/>
                          <a:sym typeface="Georgia"/>
                        </a:rPr>
                        <a:t>… dances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c>
                  <a:txBody>
                    <a:bodyPr>
                      <a:noAutofit/>
                    </a:bodyPr>
                    <a:lstStyle/>
                    <a:p>
                      <a:pPr lvl="0" rtl="0" algn="ctr">
                        <a:spcBef>
                          <a:spcPts val="0"/>
                        </a:spcBef>
                        <a:buNone/>
                      </a:pPr>
                      <a:r>
                        <a:rPr lang="en">
                          <a:latin typeface="Georgia"/>
                          <a:ea typeface="Georgia"/>
                          <a:cs typeface="Georgia"/>
                          <a:sym typeface="Georgia"/>
                        </a:rPr>
                        <a:t>The question can’t be answered.</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1" name="Shape 361"/>
        <p:cNvGrpSpPr/>
        <p:nvPr/>
      </p:nvGrpSpPr>
      <p:grpSpPr>
        <a:xfrm>
          <a:off x="0" y="0"/>
          <a:ext cx="0" cy="0"/>
          <a:chOff x="0" y="0"/>
          <a:chExt cx="0" cy="0"/>
        </a:xfrm>
      </p:grpSpPr>
      <p:graphicFrame>
        <p:nvGraphicFramePr>
          <p:cNvPr id="362" name="Shape 362"/>
          <p:cNvGraphicFramePr/>
          <p:nvPr/>
        </p:nvGraphicFramePr>
        <p:xfrm>
          <a:off x="389937" y="222250"/>
          <a:ext cx="3000000" cy="3000000"/>
        </p:xfrm>
        <a:graphic>
          <a:graphicData uri="http://schemas.openxmlformats.org/drawingml/2006/table">
            <a:tbl>
              <a:tblPr>
                <a:noFill/>
                <a:tableStyleId>{45A32ED0-A8B8-41B2-BC8E-FA417A5E6CBD}</a:tableStyleId>
              </a:tblPr>
              <a:tblGrid>
                <a:gridCol w="610075"/>
                <a:gridCol w="1451050"/>
                <a:gridCol w="739350"/>
                <a:gridCol w="717325"/>
                <a:gridCol w="1179450"/>
                <a:gridCol w="382850"/>
                <a:gridCol w="1377225"/>
                <a:gridCol w="1906800"/>
              </a:tblGrid>
              <a:tr h="381000">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xabju</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ma</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poi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tcadu</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la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losanjeles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81000">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inhabits</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what?</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that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is a city</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vMerge="1"/>
                <a:tc>
                  <a:txBody>
                    <a:bodyPr>
                      <a:noAutofit/>
                    </a:bodyPr>
                    <a:lstStyle/>
                    <a:p>
                      <a:pPr lvl="0" rtl="0" algn="ctr">
                        <a:spcBef>
                          <a:spcPts val="0"/>
                        </a:spcBef>
                        <a:buNone/>
                      </a:pPr>
                      <a:r>
                        <a:rPr lang="en">
                          <a:latin typeface="Georgia"/>
                          <a:ea typeface="Georgia"/>
                          <a:cs typeface="Georgia"/>
                          <a:sym typeface="Georgia"/>
                        </a:rPr>
                        <a:t>name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Los-Angeles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363" name="Shape 363"/>
          <p:cNvGraphicFramePr/>
          <p:nvPr/>
        </p:nvGraphicFramePr>
        <p:xfrm>
          <a:off x="389925" y="15096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latin typeface="Georgia"/>
                          <a:ea typeface="Georgia"/>
                          <a:cs typeface="Georgia"/>
                          <a:sym typeface="Georgia"/>
                        </a:rPr>
                        <a:t>That which</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latin typeface="Georgia"/>
                          <a:ea typeface="Georgia"/>
                          <a:cs typeface="Georgia"/>
                          <a:sym typeface="Georgia"/>
                        </a:rPr>
                        <a:t>poi</a:t>
                      </a:r>
                      <a:r>
                        <a:rPr lang="en">
                          <a:latin typeface="Georgia"/>
                          <a:ea typeface="Georgia"/>
                          <a:cs typeface="Georgia"/>
                          <a:sym typeface="Georgia"/>
                        </a:rPr>
                        <a:t> means “that” in the sense</a:t>
                      </a:r>
                    </a:p>
                    <a:p>
                      <a:pPr lvl="0" rtl="0" algn="ctr">
                        <a:spcBef>
                          <a:spcPts val="0"/>
                        </a:spcBef>
                        <a:buNone/>
                      </a:pPr>
                      <a:r>
                        <a:rPr i="1" lang="en">
                          <a:latin typeface="Georgia"/>
                          <a:ea typeface="Georgia"/>
                          <a:cs typeface="Georgia"/>
                          <a:sym typeface="Georgia"/>
                        </a:rPr>
                        <a:t>the one </a:t>
                      </a:r>
                      <a:r>
                        <a:rPr i="1" lang="en" u="sng">
                          <a:latin typeface="Georgia"/>
                          <a:ea typeface="Georgia"/>
                          <a:cs typeface="Georgia"/>
                          <a:sym typeface="Georgia"/>
                        </a:rPr>
                        <a:t>that</a:t>
                      </a:r>
                      <a:r>
                        <a:rPr b="1" i="1" lang="en">
                          <a:latin typeface="Georgia"/>
                          <a:ea typeface="Georgia"/>
                          <a:cs typeface="Georgia"/>
                          <a:sym typeface="Georgia"/>
                        </a:rPr>
                        <a:t> </a:t>
                      </a:r>
                      <a:r>
                        <a:rPr i="1" lang="en">
                          <a:latin typeface="Georgia"/>
                          <a:ea typeface="Georgia"/>
                          <a:cs typeface="Georgia"/>
                          <a:sym typeface="Georgia"/>
                        </a:rPr>
                        <a:t> is something or does something. </a:t>
                      </a:r>
                      <a:r>
                        <a:rPr lang="en">
                          <a:latin typeface="Georgia"/>
                          <a:ea typeface="Georgia"/>
                          <a:cs typeface="Georgia"/>
                          <a:sym typeface="Georgia"/>
                        </a:rPr>
                        <a:t>For example:</a:t>
                      </a:r>
                    </a:p>
                    <a:p>
                      <a:pPr lvl="0" rtl="0" algn="ctr">
                        <a:spcBef>
                          <a:spcPts val="0"/>
                        </a:spcBef>
                        <a:buNone/>
                      </a:pPr>
                      <a:r>
                        <a:rPr b="1" lang="en">
                          <a:latin typeface="Georgia"/>
                          <a:ea typeface="Georgia"/>
                          <a:cs typeface="Georgia"/>
                          <a:sym typeface="Georgia"/>
                        </a:rPr>
                        <a:t>lo prenu poi melbi</a:t>
                      </a:r>
                      <a:r>
                        <a:rPr lang="en">
                          <a:latin typeface="Georgia"/>
                          <a:ea typeface="Georgia"/>
                          <a:cs typeface="Georgia"/>
                          <a:sym typeface="Georgia"/>
                        </a:rPr>
                        <a:t> = </a:t>
                      </a:r>
                      <a:r>
                        <a:rPr i="1" lang="en">
                          <a:latin typeface="Georgia"/>
                          <a:ea typeface="Georgia"/>
                          <a:cs typeface="Georgia"/>
                          <a:sym typeface="Georgia"/>
                        </a:rPr>
                        <a:t>the person who is beautiful</a:t>
                      </a:r>
                    </a:p>
                    <a:p>
                      <a:pPr lvl="0" rtl="0" algn="ctr">
                        <a:spcBef>
                          <a:spcPts val="0"/>
                        </a:spcBef>
                        <a:buNone/>
                      </a:pPr>
                      <a:r>
                        <a:t/>
                      </a:r>
                      <a:endParaRPr i="1">
                        <a:latin typeface="Georgia"/>
                        <a:ea typeface="Georgia"/>
                        <a:cs typeface="Georgia"/>
                        <a:sym typeface="Georgia"/>
                      </a:endParaRPr>
                    </a:p>
                    <a:p>
                      <a:pPr lvl="0" rtl="0" algn="ctr">
                        <a:spcBef>
                          <a:spcPts val="0"/>
                        </a:spcBef>
                        <a:buNone/>
                      </a:pPr>
                      <a:r>
                        <a:rPr b="1" lang="en">
                          <a:latin typeface="Georgia"/>
                          <a:ea typeface="Georgia"/>
                          <a:cs typeface="Georgia"/>
                          <a:sym typeface="Georgia"/>
                        </a:rPr>
                        <a:t>do xabju ma poi tcadu</a:t>
                      </a:r>
                      <a:r>
                        <a:rPr lang="en">
                          <a:latin typeface="Georgia"/>
                          <a:ea typeface="Georgia"/>
                          <a:cs typeface="Georgia"/>
                          <a:sym typeface="Georgia"/>
                        </a:rPr>
                        <a:t> literally means </a:t>
                      </a:r>
                      <a:r>
                        <a:rPr i="1" lang="en">
                          <a:latin typeface="Georgia"/>
                          <a:ea typeface="Georgia"/>
                          <a:cs typeface="Georgia"/>
                          <a:sym typeface="Georgia"/>
                        </a:rPr>
                        <a:t>You live in what that is a city?</a:t>
                      </a:r>
                    </a:p>
                    <a:p>
                      <a:pPr lvl="0" rtl="0" algn="ctr">
                        <a:spcBef>
                          <a:spcPts val="0"/>
                        </a:spcBef>
                        <a:buNone/>
                      </a:pPr>
                      <a:r>
                        <a:rPr lang="en">
                          <a:latin typeface="Georgia"/>
                          <a:ea typeface="Georgia"/>
                          <a:cs typeface="Georgia"/>
                          <a:sym typeface="Georgia"/>
                        </a:rPr>
                        <a:t>thus restricting the answer with cities </a:t>
                      </a:r>
                      <a:r>
                        <a:rPr lang="en">
                          <a:solidFill>
                            <a:schemeClr val="dk1"/>
                          </a:solidFill>
                          <a:latin typeface="Georgia"/>
                          <a:ea typeface="Georgia"/>
                          <a:cs typeface="Georgia"/>
                          <a:sym typeface="Georgia"/>
                        </a:rPr>
                        <a:t>only.</a:t>
                      </a:r>
                    </a:p>
                    <a:p>
                      <a:pPr lvl="0" rtl="0" algn="ctr">
                        <a:spcBef>
                          <a:spcPts val="0"/>
                        </a:spcBef>
                        <a:buNone/>
                      </a:pPr>
                      <a:r>
                        <a:rPr b="1" lang="en">
                          <a:solidFill>
                            <a:schemeClr val="dk1"/>
                          </a:solidFill>
                          <a:latin typeface="Georgia"/>
                          <a:ea typeface="Georgia"/>
                          <a:cs typeface="Georgia"/>
                          <a:sym typeface="Georgia"/>
                        </a:rPr>
                        <a:t>tcadu</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is a city</a:t>
                      </a:r>
                    </a:p>
                  </a:txBody>
                  <a:tcPr marT="91425" marB="91425" marR="91425" marL="91425">
                    <a:solidFill>
                      <a:srgbClr val="FFE599"/>
                    </a:solidFill>
                  </a:tcPr>
                </a:tc>
                <a:tc hMerge="1"/>
                <a:tc hMerge="1"/>
                <a:tc hMerge="1"/>
                <a:tc hMerge="1"/>
                <a:tc hMerge="1"/>
              </a:tr>
            </a:tbl>
          </a:graphicData>
        </a:graphic>
      </p:graphicFrame>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7" name="Shape 367"/>
        <p:cNvGrpSpPr/>
        <p:nvPr/>
      </p:nvGrpSpPr>
      <p:grpSpPr>
        <a:xfrm>
          <a:off x="0" y="0"/>
          <a:ext cx="0" cy="0"/>
          <a:chOff x="0" y="0"/>
          <a:chExt cx="0" cy="0"/>
        </a:xfrm>
      </p:grpSpPr>
      <p:graphicFrame>
        <p:nvGraphicFramePr>
          <p:cNvPr id="368" name="Shape 368"/>
          <p:cNvGraphicFramePr/>
          <p:nvPr/>
        </p:nvGraphicFramePr>
        <p:xfrm>
          <a:off x="389925" y="15096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latin typeface="Georgia"/>
                          <a:ea typeface="Georgia"/>
                          <a:cs typeface="Georgia"/>
                          <a:sym typeface="Georgia"/>
                        </a:rPr>
                        <a:t>Job</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latin typeface="Georgia"/>
                          <a:ea typeface="Georgia"/>
                          <a:cs typeface="Georgia"/>
                          <a:sym typeface="Georgia"/>
                        </a:rPr>
                        <a:t>se jibri</a:t>
                      </a:r>
                      <a:r>
                        <a:rPr lang="en">
                          <a:latin typeface="Georgia"/>
                          <a:ea typeface="Georgia"/>
                          <a:cs typeface="Georgia"/>
                          <a:sym typeface="Georgia"/>
                        </a:rPr>
                        <a:t> = </a:t>
                      </a:r>
                      <a:r>
                        <a:rPr i="1" lang="en">
                          <a:latin typeface="Georgia"/>
                          <a:ea typeface="Georgia"/>
                          <a:cs typeface="Georgia"/>
                          <a:sym typeface="Georgia"/>
                        </a:rPr>
                        <a:t>… is employed in … (job as an action follows)</a:t>
                      </a:r>
                    </a:p>
                    <a:p>
                      <a:pPr lvl="0" rtl="0" algn="ctr">
                        <a:spcBef>
                          <a:spcPts val="0"/>
                        </a:spcBef>
                        <a:buNone/>
                      </a:pPr>
                      <a:r>
                        <a:rPr lang="en">
                          <a:latin typeface="Georgia"/>
                          <a:ea typeface="Georgia"/>
                          <a:cs typeface="Georgia"/>
                          <a:sym typeface="Georgia"/>
                        </a:rPr>
                        <a:t>Job in Lojban is described as an action of what you are doing on that job.</a:t>
                      </a:r>
                    </a:p>
                    <a:p>
                      <a:pPr lvl="0" rtl="0" algn="ctr">
                        <a:spcBef>
                          <a:spcPts val="0"/>
                        </a:spcBef>
                        <a:buNone/>
                      </a:pPr>
                      <a:r>
                        <a:rPr b="1" lang="en">
                          <a:latin typeface="Georgia"/>
                          <a:ea typeface="Georgia"/>
                          <a:cs typeface="Georgia"/>
                          <a:sym typeface="Georgia"/>
                        </a:rPr>
                        <a:t>mo </a:t>
                      </a:r>
                      <a:r>
                        <a:rPr lang="en">
                          <a:latin typeface="Georgia"/>
                          <a:ea typeface="Georgia"/>
                          <a:cs typeface="Georgia"/>
                          <a:sym typeface="Georgia"/>
                        </a:rPr>
                        <a:t>is a question verb.</a:t>
                      </a:r>
                    </a:p>
                    <a:p>
                      <a:pPr lvl="0" rtl="0" algn="ctr">
                        <a:spcBef>
                          <a:spcPts val="0"/>
                        </a:spcBef>
                        <a:buNone/>
                      </a:pPr>
                      <a:r>
                        <a:rPr lang="en">
                          <a:latin typeface="Georgia"/>
                          <a:ea typeface="Georgia"/>
                          <a:cs typeface="Georgia"/>
                          <a:sym typeface="Georgia"/>
                        </a:rPr>
                        <a:t>The listener is supposed to answer with a verb, for example:</a:t>
                      </a:r>
                    </a:p>
                    <a:p>
                      <a:pPr lvl="0" rtl="0" algn="ctr">
                        <a:spcBef>
                          <a:spcPts val="0"/>
                        </a:spcBef>
                        <a:buNone/>
                      </a:pPr>
                      <a:r>
                        <a:rPr b="1" lang="en">
                          <a:latin typeface="Georgia"/>
                          <a:ea typeface="Georgia"/>
                          <a:cs typeface="Georgia"/>
                          <a:sym typeface="Georgia"/>
                        </a:rPr>
                        <a:t>sanga</a:t>
                      </a:r>
                      <a:r>
                        <a:rPr lang="en">
                          <a:latin typeface="Georgia"/>
                          <a:ea typeface="Georgia"/>
                          <a:cs typeface="Georgia"/>
                          <a:sym typeface="Georgia"/>
                        </a:rPr>
                        <a:t> = </a:t>
                      </a:r>
                      <a:r>
                        <a:rPr i="1" lang="en">
                          <a:latin typeface="Georgia"/>
                          <a:ea typeface="Georgia"/>
                          <a:cs typeface="Georgia"/>
                          <a:sym typeface="Georgia"/>
                        </a:rPr>
                        <a:t>… sings</a:t>
                      </a:r>
                    </a:p>
                  </a:txBody>
                  <a:tcPr marT="91425" marB="91425" marR="91425" marL="91425">
                    <a:solidFill>
                      <a:srgbClr val="FFE599"/>
                    </a:solidFill>
                  </a:tcPr>
                </a:tc>
                <a:tc hMerge="1"/>
                <a:tc hMerge="1"/>
                <a:tc hMerge="1"/>
                <a:tc hMerge="1"/>
                <a:tc hMerge="1"/>
              </a:tr>
            </a:tbl>
          </a:graphicData>
        </a:graphic>
      </p:graphicFrame>
      <p:graphicFrame>
        <p:nvGraphicFramePr>
          <p:cNvPr id="369" name="Shape 369"/>
          <p:cNvGraphicFramePr/>
          <p:nvPr/>
        </p:nvGraphicFramePr>
        <p:xfrm>
          <a:off x="389937" y="222250"/>
          <a:ext cx="3000000" cy="3000000"/>
        </p:xfrm>
        <a:graphic>
          <a:graphicData uri="http://schemas.openxmlformats.org/drawingml/2006/table">
            <a:tbl>
              <a:tblPr>
                <a:noFill/>
                <a:tableStyleId>{45A32ED0-A8B8-41B2-BC8E-FA417A5E6CBD}</a:tableStyleId>
              </a:tblPr>
              <a:tblGrid>
                <a:gridCol w="622325"/>
                <a:gridCol w="1366900"/>
                <a:gridCol w="1017875"/>
                <a:gridCol w="996225"/>
                <a:gridCol w="1615950"/>
                <a:gridCol w="382850"/>
                <a:gridCol w="1145450"/>
                <a:gridCol w="1216500"/>
              </a:tblGrid>
              <a:tr h="381000">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se jibri</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ka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gridSpan="2">
                  <a:txBody>
                    <a:bodyPr>
                      <a:noAutofit/>
                    </a:bodyPr>
                    <a:lstStyle/>
                    <a:p>
                      <a:pPr lvl="0" rtl="0" algn="ctr">
                        <a:spcBef>
                          <a:spcPts val="0"/>
                        </a:spcBef>
                        <a:buNone/>
                      </a:pPr>
                      <a:r>
                        <a:rPr b="1" lang="en" sz="2400">
                          <a:latin typeface="Georgia"/>
                          <a:ea typeface="Georgia"/>
                          <a:cs typeface="Georgia"/>
                          <a:sym typeface="Georgia"/>
                        </a:rPr>
                        <a:t>sanga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hMerge="1"/>
              </a:tr>
              <a:tr h="381000">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is employed in...</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 noun follows</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infinitive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what</a:t>
                      </a:r>
                    </a:p>
                    <a:p>
                      <a:pPr lvl="0" rtl="0" algn="ctr">
                        <a:spcBef>
                          <a:spcPts val="0"/>
                        </a:spcBef>
                        <a:buNone/>
                      </a:pPr>
                      <a:r>
                        <a:rPr lang="en">
                          <a:latin typeface="Georgia"/>
                          <a:ea typeface="Georgia"/>
                          <a:cs typeface="Georgia"/>
                          <a:sym typeface="Georgia"/>
                        </a:rPr>
                        <a:t>(a question verb)</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vMerge="1"/>
                <a:tc gridSpan="2">
                  <a:txBody>
                    <a:bodyPr>
                      <a:noAutofit/>
                    </a:bodyPr>
                    <a:lstStyle/>
                    <a:p>
                      <a:pPr lvl="0" rtl="0" algn="ctr">
                        <a:spcBef>
                          <a:spcPts val="0"/>
                        </a:spcBef>
                        <a:buNone/>
                      </a:pPr>
                      <a:r>
                        <a:rPr lang="en">
                          <a:latin typeface="Georgia"/>
                          <a:ea typeface="Georgia"/>
                          <a:cs typeface="Georgia"/>
                          <a:sym typeface="Georgia"/>
                        </a:rPr>
                        <a:t>… sings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hMerge="1"/>
              </a:tr>
            </a:tbl>
          </a:graphicData>
        </a:graphic>
      </p:graphicFrame>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3" name="Shape 373"/>
        <p:cNvGrpSpPr/>
        <p:nvPr/>
      </p:nvGrpSpPr>
      <p:grpSpPr>
        <a:xfrm>
          <a:off x="0" y="0"/>
          <a:ext cx="0" cy="0"/>
          <a:chOff x="0" y="0"/>
          <a:chExt cx="0" cy="0"/>
        </a:xfrm>
      </p:grpSpPr>
      <p:graphicFrame>
        <p:nvGraphicFramePr>
          <p:cNvPr id="374" name="Shape 374"/>
          <p:cNvGraphicFramePr/>
          <p:nvPr/>
        </p:nvGraphicFramePr>
        <p:xfrm>
          <a:off x="389937" y="755650"/>
          <a:ext cx="3000000" cy="3000000"/>
        </p:xfrm>
        <a:graphic>
          <a:graphicData uri="http://schemas.openxmlformats.org/drawingml/2006/table">
            <a:tbl>
              <a:tblPr>
                <a:noFill/>
                <a:tableStyleId>{45A32ED0-A8B8-41B2-BC8E-FA417A5E6CBD}</a:tableStyleId>
              </a:tblPr>
              <a:tblGrid>
                <a:gridCol w="5505775"/>
                <a:gridCol w="2867325"/>
              </a:tblGrid>
              <a:tr h="451200">
                <a:tc>
                  <a:txBody>
                    <a:bodyPr>
                      <a:noAutofit/>
                    </a:bodyPr>
                    <a:lstStyle/>
                    <a:p>
                      <a:pPr lvl="0" rtl="0" algn="ctr">
                        <a:spcBef>
                          <a:spcPts val="0"/>
                        </a:spcBef>
                        <a:buNone/>
                      </a:pPr>
                      <a:r>
                        <a:rPr b="1" lang="en" sz="2400">
                          <a:solidFill>
                            <a:schemeClr val="dk1"/>
                          </a:solidFill>
                          <a:latin typeface="Georgia"/>
                          <a:ea typeface="Georgia"/>
                          <a:cs typeface="Georgia"/>
                          <a:sym typeface="Georgia"/>
                        </a:rPr>
                        <a:t>ca ma do surla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lo crisa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28125">
                <a:tc>
                  <a:txBody>
                    <a:bodyPr>
                      <a:noAutofit/>
                    </a:bodyPr>
                    <a:lstStyle/>
                    <a:p>
                      <a:pPr lvl="0" rtl="0" algn="ctr">
                        <a:spcBef>
                          <a:spcPts val="0"/>
                        </a:spcBef>
                        <a:buNone/>
                      </a:pPr>
                      <a:r>
                        <a:rPr lang="en">
                          <a:latin typeface="Georgia"/>
                          <a:ea typeface="Georgia"/>
                          <a:cs typeface="Georgia"/>
                          <a:sym typeface="Georgia"/>
                        </a:rPr>
                        <a:t>When do you take rest?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In summer.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375" name="Shape 375"/>
          <p:cNvSpPr txBox="1"/>
          <p:nvPr/>
        </p:nvSpPr>
        <p:spPr>
          <a:xfrm>
            <a:off x="1566302" y="80075"/>
            <a:ext cx="60266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6. Seasons and taking rest</a:t>
            </a:r>
          </a:p>
        </p:txBody>
      </p:sp>
      <p:graphicFrame>
        <p:nvGraphicFramePr>
          <p:cNvPr id="376" name="Shape 376"/>
          <p:cNvGraphicFramePr/>
          <p:nvPr/>
        </p:nvGraphicFramePr>
        <p:xfrm>
          <a:off x="389937" y="3041650"/>
          <a:ext cx="3000000" cy="3000000"/>
        </p:xfrm>
        <a:graphic>
          <a:graphicData uri="http://schemas.openxmlformats.org/drawingml/2006/table">
            <a:tbl>
              <a:tblPr>
                <a:noFill/>
                <a:tableStyleId>{45A32ED0-A8B8-41B2-BC8E-FA417A5E6CBD}</a:tableStyleId>
              </a:tblPr>
              <a:tblGrid>
                <a:gridCol w="5505775"/>
                <a:gridCol w="2867325"/>
              </a:tblGrid>
              <a:tr h="451200">
                <a:tc>
                  <a:txBody>
                    <a:bodyPr>
                      <a:noAutofit/>
                    </a:bodyPr>
                    <a:lstStyle/>
                    <a:p>
                      <a:pPr lvl="0" rtl="0" algn="ctr">
                        <a:spcBef>
                          <a:spcPts val="0"/>
                        </a:spcBef>
                        <a:buNone/>
                      </a:pPr>
                      <a:r>
                        <a:rPr b="1" lang="en" sz="2400">
                          <a:solidFill>
                            <a:schemeClr val="dk1"/>
                          </a:solidFill>
                          <a:latin typeface="Georgia"/>
                          <a:ea typeface="Georgia"/>
                          <a:cs typeface="Georgia"/>
                          <a:sym typeface="Georgia"/>
                        </a:rPr>
                        <a:t>mi nelci lo ka litru lo ropno tumla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mi ji’a nelci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28125">
                <a:tc>
                  <a:txBody>
                    <a:bodyPr>
                      <a:noAutofit/>
                    </a:bodyPr>
                    <a:lstStyle/>
                    <a:p>
                      <a:pPr lvl="0" rtl="0" algn="ctr">
                        <a:spcBef>
                          <a:spcPts val="0"/>
                        </a:spcBef>
                        <a:buNone/>
                      </a:pPr>
                      <a:r>
                        <a:rPr lang="en">
                          <a:latin typeface="Georgia"/>
                          <a:ea typeface="Georgia"/>
                          <a:cs typeface="Georgia"/>
                          <a:sym typeface="Georgia"/>
                        </a:rPr>
                        <a:t>I like travelling to Europe.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 like it too.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377" name="Shape 377"/>
          <p:cNvGraphicFramePr/>
          <p:nvPr/>
        </p:nvGraphicFramePr>
        <p:xfrm>
          <a:off x="389937" y="1898650"/>
          <a:ext cx="3000000" cy="3000000"/>
        </p:xfrm>
        <a:graphic>
          <a:graphicData uri="http://schemas.openxmlformats.org/drawingml/2006/table">
            <a:tbl>
              <a:tblPr>
                <a:noFill/>
                <a:tableStyleId>{45A32ED0-A8B8-41B2-BC8E-FA417A5E6CBD}</a:tableStyleId>
              </a:tblPr>
              <a:tblGrid>
                <a:gridCol w="8379400"/>
              </a:tblGrid>
              <a:tr h="451200">
                <a:tc>
                  <a:txBody>
                    <a:bodyPr>
                      <a:noAutofit/>
                    </a:bodyPr>
                    <a:lstStyle/>
                    <a:p>
                      <a:pPr lvl="0" rtl="0" algn="ctr">
                        <a:spcBef>
                          <a:spcPts val="0"/>
                        </a:spcBef>
                        <a:buNone/>
                      </a:pPr>
                      <a:r>
                        <a:rPr b="1" lang="en" sz="2400">
                          <a:solidFill>
                            <a:schemeClr val="dk1"/>
                          </a:solidFill>
                          <a:latin typeface="Georgia"/>
                          <a:ea typeface="Georgia"/>
                          <a:cs typeface="Georgia"/>
                          <a:sym typeface="Georgia"/>
                        </a:rPr>
                        <a:t>lo citsi zo’u mi traji nelci lo vensa e lo crisa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28125">
                <a:tc>
                  <a:txBody>
                    <a:bodyPr>
                      <a:noAutofit/>
                    </a:bodyPr>
                    <a:lstStyle/>
                    <a:p>
                      <a:pPr lvl="0" rtl="0" algn="ctr">
                        <a:spcBef>
                          <a:spcPts val="0"/>
                        </a:spcBef>
                        <a:buNone/>
                      </a:pPr>
                      <a:r>
                        <a:rPr lang="en">
                          <a:latin typeface="Georgia"/>
                          <a:ea typeface="Georgia"/>
                          <a:cs typeface="Georgia"/>
                          <a:sym typeface="Georgia"/>
                        </a:rPr>
                        <a:t>As for seasons, I like spring and summer most.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1" name="Shape 381"/>
        <p:cNvGrpSpPr/>
        <p:nvPr/>
      </p:nvGrpSpPr>
      <p:grpSpPr>
        <a:xfrm>
          <a:off x="0" y="0"/>
          <a:ext cx="0" cy="0"/>
          <a:chOff x="0" y="0"/>
          <a:chExt cx="0" cy="0"/>
        </a:xfrm>
      </p:grpSpPr>
      <p:graphicFrame>
        <p:nvGraphicFramePr>
          <p:cNvPr id="382" name="Shape 382"/>
          <p:cNvGraphicFramePr/>
          <p:nvPr/>
        </p:nvGraphicFramePr>
        <p:xfrm>
          <a:off x="389937" y="1993025"/>
          <a:ext cx="3000000" cy="3000000"/>
        </p:xfrm>
        <a:graphic>
          <a:graphicData uri="http://schemas.openxmlformats.org/drawingml/2006/table">
            <a:tbl>
              <a:tblPr>
                <a:noFill/>
                <a:tableStyleId>{45A32ED0-A8B8-41B2-BC8E-FA417A5E6CBD}</a:tableStyleId>
              </a:tblPr>
              <a:tblGrid>
                <a:gridCol w="1277650"/>
                <a:gridCol w="1264750"/>
                <a:gridCol w="1523075"/>
                <a:gridCol w="825625"/>
                <a:gridCol w="1652225"/>
                <a:gridCol w="1045175"/>
              </a:tblGrid>
              <a:tr h="424475">
                <a:tc>
                  <a:txBody>
                    <a:bodyPr>
                      <a:noAutofit/>
                    </a:bodyPr>
                    <a:lstStyle/>
                    <a:p>
                      <a:pPr lvl="0" rtl="0" algn="ctr">
                        <a:spcBef>
                          <a:spcPts val="0"/>
                        </a:spcBef>
                        <a:buNone/>
                      </a:pPr>
                      <a:r>
                        <a:rPr b="1" lang="en" sz="2400">
                          <a:solidFill>
                            <a:schemeClr val="dk1"/>
                          </a:solidFill>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citsi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zo’u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traji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nelci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96200">
                <a:tc>
                  <a:txBody>
                    <a:bodyPr>
                      <a:noAutofit/>
                    </a:bodyPr>
                    <a:lstStyle/>
                    <a:p>
                      <a:pPr lvl="0" rtl="0" algn="ctr">
                        <a:spcBef>
                          <a:spcPts val="0"/>
                        </a:spcBef>
                        <a:buNone/>
                      </a:pPr>
                      <a:r>
                        <a:rPr lang="en">
                          <a:solidFill>
                            <a:schemeClr val="dk1"/>
                          </a:solidFill>
                          <a:latin typeface="Georgia"/>
                          <a:ea typeface="Georgia"/>
                          <a:cs typeface="Georgia"/>
                          <a:sym typeface="Georgia"/>
                        </a:rPr>
                        <a:t>noun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 is a season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separates topic</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 is an extreme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 likes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
        <p:nvSpPr>
          <p:cNvPr id="383" name="Shape 383"/>
          <p:cNvSpPr txBox="1"/>
          <p:nvPr/>
        </p:nvSpPr>
        <p:spPr>
          <a:xfrm>
            <a:off x="1057602" y="128950"/>
            <a:ext cx="62531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The structure of our dialogue</a:t>
            </a:r>
          </a:p>
        </p:txBody>
      </p:sp>
      <p:graphicFrame>
        <p:nvGraphicFramePr>
          <p:cNvPr id="384" name="Shape 384"/>
          <p:cNvGraphicFramePr/>
          <p:nvPr/>
        </p:nvGraphicFramePr>
        <p:xfrm>
          <a:off x="990512" y="3270250"/>
          <a:ext cx="3000000" cy="3000000"/>
        </p:xfrm>
        <a:graphic>
          <a:graphicData uri="http://schemas.openxmlformats.org/drawingml/2006/table">
            <a:tbl>
              <a:tblPr>
                <a:noFill/>
                <a:tableStyleId>{45A32ED0-A8B8-41B2-BC8E-FA417A5E6CBD}</a:tableStyleId>
              </a:tblPr>
              <a:tblGrid>
                <a:gridCol w="1309650"/>
                <a:gridCol w="1823525"/>
                <a:gridCol w="1845350"/>
                <a:gridCol w="1393400"/>
                <a:gridCol w="1393425"/>
              </a:tblGrid>
              <a:tr h="443700">
                <a:tc>
                  <a:txBody>
                    <a:bodyPr>
                      <a:noAutofit/>
                    </a:bodyPr>
                    <a:lstStyle/>
                    <a:p>
                      <a:pPr lvl="0" rtl="0" algn="ctr">
                        <a:spcBef>
                          <a:spcPts val="0"/>
                        </a:spcBef>
                        <a:buNone/>
                      </a:pPr>
                      <a:r>
                        <a:rPr b="1" lang="en" sz="2400">
                          <a:solidFill>
                            <a:schemeClr val="dk1"/>
                          </a:solidFill>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vensa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crisa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22675">
                <a:tc>
                  <a:txBody>
                    <a:bodyPr>
                      <a:noAutofit/>
                    </a:bodyPr>
                    <a:lstStyle/>
                    <a:p>
                      <a:pPr lvl="0" rtl="0" algn="ctr">
                        <a:spcBef>
                          <a:spcPts val="0"/>
                        </a:spcBef>
                        <a:buNone/>
                      </a:pPr>
                      <a:r>
                        <a:rPr lang="en">
                          <a:latin typeface="Georgia"/>
                          <a:ea typeface="Georgia"/>
                          <a:cs typeface="Georgia"/>
                          <a:sym typeface="Georgia"/>
                        </a:rPr>
                        <a:t>noun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is a spring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and</a:t>
                      </a:r>
                    </a:p>
                    <a:p>
                      <a:pPr lvl="0" rtl="0" algn="ctr">
                        <a:spcBef>
                          <a:spcPts val="0"/>
                        </a:spcBef>
                        <a:buNone/>
                      </a:pPr>
                      <a:r>
                        <a:rPr lang="en">
                          <a:latin typeface="Georgia"/>
                          <a:ea typeface="Georgia"/>
                          <a:cs typeface="Georgia"/>
                          <a:sym typeface="Georgia"/>
                        </a:rPr>
                        <a:t>(connects nouns)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noun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 is a summer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graphicFrame>
        <p:nvGraphicFramePr>
          <p:cNvPr id="385" name="Shape 385"/>
          <p:cNvGraphicFramePr/>
          <p:nvPr/>
        </p:nvGraphicFramePr>
        <p:xfrm>
          <a:off x="389937" y="831850"/>
          <a:ext cx="3000000" cy="3000000"/>
        </p:xfrm>
        <a:graphic>
          <a:graphicData uri="http://schemas.openxmlformats.org/drawingml/2006/table">
            <a:tbl>
              <a:tblPr>
                <a:noFill/>
                <a:tableStyleId>{45A32ED0-A8B8-41B2-BC8E-FA417A5E6CBD}</a:tableStyleId>
              </a:tblPr>
              <a:tblGrid>
                <a:gridCol w="1109975"/>
                <a:gridCol w="1017525"/>
                <a:gridCol w="1131100"/>
                <a:gridCol w="1466525"/>
                <a:gridCol w="486175"/>
                <a:gridCol w="1523700"/>
                <a:gridCol w="1625525"/>
              </a:tblGrid>
              <a:tr h="450950">
                <a:tc>
                  <a:txBody>
                    <a:bodyPr>
                      <a:noAutofit/>
                    </a:bodyPr>
                    <a:lstStyle/>
                    <a:p>
                      <a:pPr lvl="0" rtl="0" algn="ctr">
                        <a:spcBef>
                          <a:spcPts val="0"/>
                        </a:spcBef>
                        <a:buNone/>
                      </a:pPr>
                      <a:r>
                        <a:rPr b="1" lang="en" sz="2400">
                          <a:latin typeface="Georgia"/>
                          <a:ea typeface="Georgia"/>
                          <a:cs typeface="Georgia"/>
                          <a:sym typeface="Georgia"/>
                        </a:rPr>
                        <a:t>ca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ma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surla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rowSpan="2">
                  <a:txBody>
                    <a:bodyPr>
                      <a:noAutofit/>
                    </a:bodyPr>
                    <a:lstStyle/>
                    <a:p>
                      <a:pPr lvl="0" rtl="0" algn="ctr">
                        <a:spcBef>
                          <a:spcPts val="0"/>
                        </a:spcBef>
                        <a:buNone/>
                      </a:pPr>
                      <a:r>
                        <a:t/>
                      </a:r>
                      <a:endParaRPr b="1" sz="2400">
                        <a:latin typeface="Georgia"/>
                        <a:ea typeface="Georgia"/>
                        <a:cs typeface="Georgia"/>
                        <a:sym typeface="Georgia"/>
                      </a:endParaRP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b="1" lang="en" sz="2400">
                          <a:latin typeface="Georgia"/>
                          <a:ea typeface="Georgia"/>
                          <a:cs typeface="Georgia"/>
                          <a:sym typeface="Georgia"/>
                        </a:rPr>
                        <a:t>lo </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c>
                  <a:txBody>
                    <a:bodyPr>
                      <a:noAutofit/>
                    </a:bodyPr>
                    <a:lstStyle/>
                    <a:p>
                      <a:pPr lvl="0" rtl="0" algn="ctr">
                        <a:spcBef>
                          <a:spcPts val="0"/>
                        </a:spcBef>
                        <a:buNone/>
                      </a:pPr>
                      <a:r>
                        <a:rPr b="1" lang="en" sz="2400">
                          <a:latin typeface="Georgia"/>
                          <a:ea typeface="Georgia"/>
                          <a:cs typeface="Georgia"/>
                          <a:sym typeface="Georgia"/>
                        </a:rPr>
                        <a:t>crisa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24800">
                <a:tc>
                  <a:txBody>
                    <a:bodyPr>
                      <a:noAutofit/>
                    </a:bodyPr>
                    <a:lstStyle/>
                    <a:p>
                      <a:pPr lvl="0" rtl="0" algn="ctr">
                        <a:spcBef>
                          <a:spcPts val="0"/>
                        </a:spcBef>
                        <a:buNone/>
                      </a:pPr>
                      <a:r>
                        <a:rPr lang="en">
                          <a:latin typeface="Georgia"/>
                          <a:ea typeface="Georgia"/>
                          <a:cs typeface="Georgia"/>
                          <a:sym typeface="Georgia"/>
                        </a:rPr>
                        <a:t>During</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what?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takes rest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vMerge="1"/>
                <a:tc>
                  <a:txBody>
                    <a:bodyPr>
                      <a:noAutofit/>
                    </a:bodyPr>
                    <a:lstStyle/>
                    <a:p>
                      <a:pPr lvl="0" rtl="0" algn="ctr">
                        <a:spcBef>
                          <a:spcPts val="0"/>
                        </a:spcBef>
                        <a:buNone/>
                      </a:pPr>
                      <a:r>
                        <a:rPr lang="en">
                          <a:latin typeface="Georgia"/>
                          <a:ea typeface="Georgia"/>
                          <a:cs typeface="Georgia"/>
                          <a:sym typeface="Georgia"/>
                        </a:rPr>
                        <a:t>noun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 is a summer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9" name="Shape 389"/>
        <p:cNvGrpSpPr/>
        <p:nvPr/>
      </p:nvGrpSpPr>
      <p:grpSpPr>
        <a:xfrm>
          <a:off x="0" y="0"/>
          <a:ext cx="0" cy="0"/>
          <a:chOff x="0" y="0"/>
          <a:chExt cx="0" cy="0"/>
        </a:xfrm>
      </p:grpSpPr>
      <p:graphicFrame>
        <p:nvGraphicFramePr>
          <p:cNvPr id="390" name="Shape 390"/>
          <p:cNvGraphicFramePr/>
          <p:nvPr/>
        </p:nvGraphicFramePr>
        <p:xfrm>
          <a:off x="389925" y="15096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latin typeface="Georgia"/>
                          <a:ea typeface="Georgia"/>
                          <a:cs typeface="Georgia"/>
                          <a:sym typeface="Georgia"/>
                        </a:rPr>
                        <a:t>When?</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latin typeface="Georgia"/>
                          <a:ea typeface="Georgia"/>
                          <a:cs typeface="Georgia"/>
                          <a:sym typeface="Georgia"/>
                        </a:rPr>
                        <a:t>ca</a:t>
                      </a:r>
                      <a:r>
                        <a:rPr lang="en">
                          <a:latin typeface="Georgia"/>
                          <a:ea typeface="Georgia"/>
                          <a:cs typeface="Georgia"/>
                          <a:sym typeface="Georgia"/>
                        </a:rPr>
                        <a:t> before a verb denotes present tense.</a:t>
                      </a:r>
                    </a:p>
                    <a:p>
                      <a:pPr lvl="0" rtl="0" algn="ctr">
                        <a:spcBef>
                          <a:spcPts val="0"/>
                        </a:spcBef>
                        <a:buNone/>
                      </a:pPr>
                      <a:r>
                        <a:rPr lang="en">
                          <a:latin typeface="Georgia"/>
                          <a:ea typeface="Georgia"/>
                          <a:cs typeface="Georgia"/>
                          <a:sym typeface="Georgia"/>
                        </a:rPr>
                        <a:t>Before a noun it means </a:t>
                      </a:r>
                      <a:r>
                        <a:rPr i="1" lang="en">
                          <a:latin typeface="Georgia"/>
                          <a:ea typeface="Georgia"/>
                          <a:cs typeface="Georgia"/>
                          <a:sym typeface="Georgia"/>
                        </a:rPr>
                        <a:t>during…, at the same time as …</a:t>
                      </a:r>
                    </a:p>
                    <a:p>
                      <a:pPr lvl="0" rtl="0" algn="ctr">
                        <a:spcBef>
                          <a:spcPts val="0"/>
                        </a:spcBef>
                        <a:buNone/>
                      </a:pPr>
                      <a:r>
                        <a:rPr b="1" lang="en">
                          <a:latin typeface="Georgia"/>
                          <a:ea typeface="Georgia"/>
                          <a:cs typeface="Georgia"/>
                          <a:sym typeface="Georgia"/>
                        </a:rPr>
                        <a:t>ma</a:t>
                      </a:r>
                      <a:r>
                        <a:rPr lang="en">
                          <a:latin typeface="Georgia"/>
                          <a:ea typeface="Georgia"/>
                          <a:cs typeface="Georgia"/>
                          <a:sym typeface="Georgia"/>
                        </a:rPr>
                        <a:t> is a question particle asking for a noun (pronoun, name).</a:t>
                      </a:r>
                    </a:p>
                    <a:p>
                      <a:pPr lvl="0" rtl="0" algn="ctr">
                        <a:spcBef>
                          <a:spcPts val="0"/>
                        </a:spcBef>
                        <a:buNone/>
                      </a:pPr>
                      <a:r>
                        <a:rPr b="1" lang="en">
                          <a:latin typeface="Georgia"/>
                          <a:ea typeface="Georgia"/>
                          <a:cs typeface="Georgia"/>
                          <a:sym typeface="Georgia"/>
                        </a:rPr>
                        <a:t>ca ma</a:t>
                      </a:r>
                      <a:r>
                        <a:rPr lang="en">
                          <a:latin typeface="Georgia"/>
                          <a:ea typeface="Georgia"/>
                          <a:cs typeface="Georgia"/>
                          <a:sym typeface="Georgia"/>
                        </a:rPr>
                        <a:t> = </a:t>
                      </a:r>
                      <a:r>
                        <a:rPr i="1" lang="en">
                          <a:latin typeface="Georgia"/>
                          <a:ea typeface="Georgia"/>
                          <a:cs typeface="Georgia"/>
                          <a:sym typeface="Georgia"/>
                        </a:rPr>
                        <a:t>When? (during what?)</a:t>
                      </a:r>
                    </a:p>
                    <a:p>
                      <a:pPr lvl="0" rtl="0" algn="ctr">
                        <a:spcBef>
                          <a:spcPts val="0"/>
                        </a:spcBef>
                        <a:buNone/>
                      </a:pPr>
                      <a:r>
                        <a:rPr b="1" lang="en">
                          <a:latin typeface="Georgia"/>
                          <a:ea typeface="Georgia"/>
                          <a:cs typeface="Georgia"/>
                          <a:sym typeface="Georgia"/>
                        </a:rPr>
                        <a:t>surla</a:t>
                      </a:r>
                      <a:r>
                        <a:rPr lang="en">
                          <a:latin typeface="Georgia"/>
                          <a:ea typeface="Georgia"/>
                          <a:cs typeface="Georgia"/>
                          <a:sym typeface="Georgia"/>
                        </a:rPr>
                        <a:t> = </a:t>
                      </a:r>
                      <a:r>
                        <a:rPr i="1" lang="en">
                          <a:latin typeface="Georgia"/>
                          <a:ea typeface="Georgia"/>
                          <a:cs typeface="Georgia"/>
                          <a:sym typeface="Georgia"/>
                        </a:rPr>
                        <a:t>… rests, relaxes by doing … (action)</a:t>
                      </a:r>
                    </a:p>
                    <a:p>
                      <a:pPr lvl="0" rtl="0" algn="ctr">
                        <a:spcBef>
                          <a:spcPts val="0"/>
                        </a:spcBef>
                        <a:buNone/>
                      </a:pPr>
                      <a:r>
                        <a:t/>
                      </a:r>
                      <a:endParaRPr i="1">
                        <a:latin typeface="Georgia"/>
                        <a:ea typeface="Georgia"/>
                        <a:cs typeface="Georgia"/>
                        <a:sym typeface="Georgia"/>
                      </a:endParaRPr>
                    </a:p>
                    <a:p>
                      <a:pPr lvl="0" rtl="0" algn="ctr">
                        <a:spcBef>
                          <a:spcPts val="0"/>
                        </a:spcBef>
                        <a:buNone/>
                      </a:pPr>
                      <a:r>
                        <a:rPr b="1" lang="en">
                          <a:latin typeface="Georgia"/>
                          <a:ea typeface="Georgia"/>
                          <a:cs typeface="Georgia"/>
                          <a:sym typeface="Georgia"/>
                        </a:rPr>
                        <a:t>ca ma do surla</a:t>
                      </a:r>
                      <a:r>
                        <a:rPr lang="en">
                          <a:latin typeface="Georgia"/>
                          <a:ea typeface="Georgia"/>
                          <a:cs typeface="Georgia"/>
                          <a:sym typeface="Georgia"/>
                        </a:rPr>
                        <a:t> = </a:t>
                      </a:r>
                      <a:r>
                        <a:rPr i="1" lang="en">
                          <a:latin typeface="Georgia"/>
                          <a:ea typeface="Georgia"/>
                          <a:cs typeface="Georgia"/>
                          <a:sym typeface="Georgia"/>
                        </a:rPr>
                        <a:t>When do you relax, take rest?</a:t>
                      </a:r>
                    </a:p>
                    <a:p>
                      <a:pPr lvl="0" rtl="0" algn="ctr">
                        <a:spcBef>
                          <a:spcPts val="0"/>
                        </a:spcBef>
                        <a:buNone/>
                      </a:pPr>
                      <a:r>
                        <a:rPr lang="en">
                          <a:latin typeface="Georgia"/>
                          <a:ea typeface="Georgia"/>
                          <a:cs typeface="Georgia"/>
                          <a:sym typeface="Georgia"/>
                        </a:rPr>
                        <a:t>The listener substitutes this </a:t>
                      </a:r>
                      <a:r>
                        <a:rPr b="1" lang="en">
                          <a:latin typeface="Georgia"/>
                          <a:ea typeface="Georgia"/>
                          <a:cs typeface="Georgia"/>
                          <a:sym typeface="Georgia"/>
                        </a:rPr>
                        <a:t>ma</a:t>
                      </a:r>
                      <a:r>
                        <a:rPr lang="en">
                          <a:latin typeface="Georgia"/>
                          <a:ea typeface="Georgia"/>
                          <a:cs typeface="Georgia"/>
                          <a:sym typeface="Georgia"/>
                        </a:rPr>
                        <a:t> with an appropriate noun.</a:t>
                      </a:r>
                    </a:p>
                    <a:p>
                      <a:pPr lvl="0" rtl="0" algn="ctr">
                        <a:spcBef>
                          <a:spcPts val="0"/>
                        </a:spcBef>
                        <a:buNone/>
                      </a:pPr>
                      <a:r>
                        <a:rPr b="1" lang="en">
                          <a:latin typeface="Georgia"/>
                          <a:ea typeface="Georgia"/>
                          <a:cs typeface="Georgia"/>
                          <a:sym typeface="Georgia"/>
                        </a:rPr>
                        <a:t>lo crisa</a:t>
                      </a:r>
                      <a:r>
                        <a:rPr lang="en">
                          <a:latin typeface="Georgia"/>
                          <a:ea typeface="Georgia"/>
                          <a:cs typeface="Georgia"/>
                          <a:sym typeface="Georgia"/>
                        </a:rPr>
                        <a:t> = </a:t>
                      </a:r>
                      <a:r>
                        <a:rPr i="1" lang="en">
                          <a:latin typeface="Georgia"/>
                          <a:ea typeface="Georgia"/>
                          <a:cs typeface="Georgia"/>
                          <a:sym typeface="Georgia"/>
                        </a:rPr>
                        <a:t>a summer</a:t>
                      </a:r>
                    </a:p>
                    <a:p>
                      <a:pPr lvl="0" rtl="0" algn="ctr">
                        <a:spcBef>
                          <a:spcPts val="0"/>
                        </a:spcBef>
                        <a:buNone/>
                      </a:pPr>
                      <a:r>
                        <a:t/>
                      </a:r>
                      <a:endParaRPr i="1">
                        <a:latin typeface="Georgia"/>
                        <a:ea typeface="Georgia"/>
                        <a:cs typeface="Georgia"/>
                        <a:sym typeface="Georgia"/>
                      </a:endParaRPr>
                    </a:p>
                    <a:p>
                      <a:pPr lvl="0" rtl="0" algn="ctr">
                        <a:spcBef>
                          <a:spcPts val="0"/>
                        </a:spcBef>
                        <a:buNone/>
                      </a:pPr>
                      <a:r>
                        <a:rPr b="1" lang="en">
                          <a:latin typeface="Georgia"/>
                          <a:ea typeface="Georgia"/>
                          <a:cs typeface="Georgia"/>
                          <a:sym typeface="Georgia"/>
                        </a:rPr>
                        <a:t>ca lo crisa mi surla lo ka litru</a:t>
                      </a:r>
                      <a:r>
                        <a:rPr lang="en">
                          <a:latin typeface="Georgia"/>
                          <a:ea typeface="Georgia"/>
                          <a:cs typeface="Georgia"/>
                          <a:sym typeface="Georgia"/>
                        </a:rPr>
                        <a:t> = </a:t>
                      </a:r>
                      <a:r>
                        <a:rPr i="1" lang="en">
                          <a:latin typeface="Georgia"/>
                          <a:ea typeface="Georgia"/>
                          <a:cs typeface="Georgia"/>
                          <a:sym typeface="Georgia"/>
                        </a:rPr>
                        <a:t>In summer I relax by travelling.</a:t>
                      </a:r>
                    </a:p>
                  </a:txBody>
                  <a:tcPr marT="91425" marB="91425" marR="91425" marL="91425">
                    <a:solidFill>
                      <a:srgbClr val="FFE599"/>
                    </a:solidFill>
                  </a:tcPr>
                </a:tc>
                <a:tc hMerge="1"/>
                <a:tc hMerge="1"/>
                <a:tc hMerge="1"/>
                <a:tc hMerge="1"/>
                <a:tc hMerge="1"/>
              </a:tr>
            </a:tbl>
          </a:graphicData>
        </a:graphic>
      </p:graphicFrame>
      <p:graphicFrame>
        <p:nvGraphicFramePr>
          <p:cNvPr id="391" name="Shape 391"/>
          <p:cNvGraphicFramePr/>
          <p:nvPr/>
        </p:nvGraphicFramePr>
        <p:xfrm>
          <a:off x="389937" y="298450"/>
          <a:ext cx="3000000" cy="3000000"/>
        </p:xfrm>
        <a:graphic>
          <a:graphicData uri="http://schemas.openxmlformats.org/drawingml/2006/table">
            <a:tbl>
              <a:tblPr>
                <a:noFill/>
                <a:tableStyleId>{45A32ED0-A8B8-41B2-BC8E-FA417A5E6CBD}</a:tableStyleId>
              </a:tblPr>
              <a:tblGrid>
                <a:gridCol w="5505775"/>
                <a:gridCol w="2867325"/>
              </a:tblGrid>
              <a:tr h="451200">
                <a:tc>
                  <a:txBody>
                    <a:bodyPr>
                      <a:noAutofit/>
                    </a:bodyPr>
                    <a:lstStyle/>
                    <a:p>
                      <a:pPr lvl="0" rtl="0" algn="ctr">
                        <a:spcBef>
                          <a:spcPts val="0"/>
                        </a:spcBef>
                        <a:buNone/>
                      </a:pPr>
                      <a:r>
                        <a:rPr b="1" lang="en" sz="2400">
                          <a:solidFill>
                            <a:schemeClr val="dk1"/>
                          </a:solidFill>
                          <a:latin typeface="Georgia"/>
                          <a:ea typeface="Georgia"/>
                          <a:cs typeface="Georgia"/>
                          <a:sym typeface="Georgia"/>
                        </a:rPr>
                        <a:t>ca ma do surla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lo crisa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E06666"/>
                    </a:solidFill>
                  </a:tcPr>
                </a:tc>
              </a:tr>
              <a:tr h="328125">
                <a:tc>
                  <a:txBody>
                    <a:bodyPr>
                      <a:noAutofit/>
                    </a:bodyPr>
                    <a:lstStyle/>
                    <a:p>
                      <a:pPr lvl="0" rtl="0" algn="ctr">
                        <a:spcBef>
                          <a:spcPts val="0"/>
                        </a:spcBef>
                        <a:buNone/>
                      </a:pPr>
                      <a:r>
                        <a:rPr lang="en">
                          <a:latin typeface="Georgia"/>
                          <a:ea typeface="Georgia"/>
                          <a:cs typeface="Georgia"/>
                          <a:sym typeface="Georgia"/>
                        </a:rPr>
                        <a:t>When do you take rest?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In summer.</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5" name="Shape 395"/>
        <p:cNvGrpSpPr/>
        <p:nvPr/>
      </p:nvGrpSpPr>
      <p:grpSpPr>
        <a:xfrm>
          <a:off x="0" y="0"/>
          <a:ext cx="0" cy="0"/>
          <a:chOff x="0" y="0"/>
          <a:chExt cx="0" cy="0"/>
        </a:xfrm>
      </p:grpSpPr>
      <p:graphicFrame>
        <p:nvGraphicFramePr>
          <p:cNvPr id="396" name="Shape 396"/>
          <p:cNvGraphicFramePr/>
          <p:nvPr/>
        </p:nvGraphicFramePr>
        <p:xfrm>
          <a:off x="389925" y="17382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latin typeface="Georgia"/>
                          <a:ea typeface="Georgia"/>
                          <a:cs typeface="Georgia"/>
                          <a:sym typeface="Georgia"/>
                        </a:rPr>
                        <a:t>Topic and comment</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lang="en">
                          <a:latin typeface="Georgia"/>
                          <a:ea typeface="Georgia"/>
                          <a:cs typeface="Georgia"/>
                          <a:sym typeface="Georgia"/>
                        </a:rPr>
                        <a:t>“As for …” is used in English to denote the topic of a sentence.</a:t>
                      </a:r>
                    </a:p>
                    <a:p>
                      <a:pPr lvl="0" rtl="0" algn="ctr">
                        <a:spcBef>
                          <a:spcPts val="0"/>
                        </a:spcBef>
                        <a:buNone/>
                      </a:pPr>
                      <a:r>
                        <a:rPr lang="en">
                          <a:latin typeface="Georgia"/>
                          <a:ea typeface="Georgia"/>
                          <a:cs typeface="Georgia"/>
                          <a:sym typeface="Georgia"/>
                        </a:rPr>
                        <a:t>In Lojban we separate the topic from the rest of the sentence using </a:t>
                      </a:r>
                      <a:r>
                        <a:rPr b="1" lang="en">
                          <a:latin typeface="Georgia"/>
                          <a:ea typeface="Georgia"/>
                          <a:cs typeface="Georgia"/>
                          <a:sym typeface="Georgia"/>
                        </a:rPr>
                        <a:t>zo’u</a:t>
                      </a:r>
                      <a:r>
                        <a:rPr lang="en">
                          <a:latin typeface="Georgia"/>
                          <a:ea typeface="Georgia"/>
                          <a:cs typeface="Georgia"/>
                          <a:sym typeface="Georgia"/>
                        </a:rPr>
                        <a:t>.</a:t>
                      </a:r>
                    </a:p>
                    <a:p>
                      <a:pPr lvl="0" rtl="0" algn="ctr">
                        <a:spcBef>
                          <a:spcPts val="0"/>
                        </a:spcBef>
                        <a:buNone/>
                      </a:pPr>
                      <a:r>
                        <a:rPr b="1" lang="en">
                          <a:latin typeface="Georgia"/>
                          <a:ea typeface="Georgia"/>
                          <a:cs typeface="Georgia"/>
                          <a:sym typeface="Georgia"/>
                        </a:rPr>
                        <a:t>traji</a:t>
                      </a:r>
                      <a:r>
                        <a:rPr lang="en">
                          <a:latin typeface="Georgia"/>
                          <a:ea typeface="Georgia"/>
                          <a:cs typeface="Georgia"/>
                          <a:sym typeface="Georgia"/>
                        </a:rPr>
                        <a:t> = … is an extreme</a:t>
                      </a:r>
                    </a:p>
                    <a:p>
                      <a:pPr lvl="0" rtl="0" algn="ctr">
                        <a:spcBef>
                          <a:spcPts val="0"/>
                        </a:spcBef>
                        <a:buNone/>
                      </a:pPr>
                      <a:r>
                        <a:rPr b="1" lang="en">
                          <a:latin typeface="Georgia"/>
                          <a:ea typeface="Georgia"/>
                          <a:cs typeface="Georgia"/>
                          <a:sym typeface="Georgia"/>
                        </a:rPr>
                        <a:t>traji nelci</a:t>
                      </a:r>
                      <a:r>
                        <a:rPr lang="en">
                          <a:latin typeface="Georgia"/>
                          <a:ea typeface="Georgia"/>
                          <a:cs typeface="Georgia"/>
                          <a:sym typeface="Georgia"/>
                        </a:rPr>
                        <a:t> = … likes … most</a:t>
                      </a:r>
                    </a:p>
                  </a:txBody>
                  <a:tcPr marT="91425" marB="91425" marR="91425" marL="91425">
                    <a:solidFill>
                      <a:srgbClr val="FFE599"/>
                    </a:solidFill>
                  </a:tcPr>
                </a:tc>
                <a:tc hMerge="1"/>
                <a:tc hMerge="1"/>
                <a:tc hMerge="1"/>
                <a:tc hMerge="1"/>
                <a:tc hMerge="1"/>
              </a:tr>
            </a:tbl>
          </a:graphicData>
        </a:graphic>
      </p:graphicFrame>
      <p:graphicFrame>
        <p:nvGraphicFramePr>
          <p:cNvPr id="397" name="Shape 397"/>
          <p:cNvGraphicFramePr/>
          <p:nvPr/>
        </p:nvGraphicFramePr>
        <p:xfrm>
          <a:off x="389937" y="316625"/>
          <a:ext cx="3000000" cy="3000000"/>
        </p:xfrm>
        <a:graphic>
          <a:graphicData uri="http://schemas.openxmlformats.org/drawingml/2006/table">
            <a:tbl>
              <a:tblPr>
                <a:noFill/>
                <a:tableStyleId>{45A32ED0-A8B8-41B2-BC8E-FA417A5E6CBD}</a:tableStyleId>
              </a:tblPr>
              <a:tblGrid>
                <a:gridCol w="1277650"/>
                <a:gridCol w="1264750"/>
                <a:gridCol w="1523075"/>
                <a:gridCol w="825625"/>
                <a:gridCol w="1652225"/>
                <a:gridCol w="1045175"/>
              </a:tblGrid>
              <a:tr h="424475">
                <a:tc>
                  <a:txBody>
                    <a:bodyPr>
                      <a:noAutofit/>
                    </a:bodyPr>
                    <a:lstStyle/>
                    <a:p>
                      <a:pPr lvl="0" rtl="0" algn="ctr">
                        <a:spcBef>
                          <a:spcPts val="0"/>
                        </a:spcBef>
                        <a:buNone/>
                      </a:pPr>
                      <a:r>
                        <a:rPr b="1" lang="en" sz="2400">
                          <a:solidFill>
                            <a:schemeClr val="dk1"/>
                          </a:solidFill>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citsi</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zo’u</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762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mi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traji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solidFill>
                            <a:schemeClr val="dk1"/>
                          </a:solidFill>
                          <a:latin typeface="Georgia"/>
                          <a:ea typeface="Georgia"/>
                          <a:cs typeface="Georgia"/>
                          <a:sym typeface="Georgia"/>
                        </a:rPr>
                        <a:t>nelci</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96200">
                <a:tc>
                  <a:txBody>
                    <a:bodyPr>
                      <a:noAutofit/>
                    </a:bodyPr>
                    <a:lstStyle/>
                    <a:p>
                      <a:pPr lvl="0" rtl="0" algn="ctr">
                        <a:spcBef>
                          <a:spcPts val="0"/>
                        </a:spcBef>
                        <a:buNone/>
                      </a:pPr>
                      <a:r>
                        <a:rPr lang="en">
                          <a:solidFill>
                            <a:schemeClr val="dk1"/>
                          </a:solidFill>
                          <a:latin typeface="Georgia"/>
                          <a:ea typeface="Georgia"/>
                          <a:cs typeface="Georgia"/>
                          <a:sym typeface="Georgia"/>
                        </a:rPr>
                        <a:t>noun follows: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 is a season</a:t>
                      </a:r>
                    </a:p>
                  </a:txBody>
                  <a:tcPr marT="91425" marB="91425" marR="91425" marL="91425">
                    <a:lnL cap="flat" cmpd="sng" w="9525">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separated topic</a:t>
                      </a:r>
                    </a:p>
                  </a:txBody>
                  <a:tcPr marT="91425" marB="91425" marR="91425" marL="91425">
                    <a:lnL cap="flat" cmpd="sng" w="76200">
                      <a:solidFill>
                        <a:srgbClr val="000000"/>
                      </a:solidFill>
                      <a:prstDash val="solid"/>
                      <a:round/>
                      <a:headEnd len="med" w="med" type="none"/>
                      <a:tailEnd len="med" w="med" type="none"/>
                    </a:lnL>
                    <a:lnR cap="flat" cmpd="sng" w="762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76200">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I</a:t>
                      </a:r>
                    </a:p>
                  </a:txBody>
                  <a:tcPr marT="91425" marB="91425" marR="91425" marL="91425">
                    <a:lnL cap="flat" cmpd="sng" w="762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 is an extreme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 likes</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1" name="Shape 401"/>
        <p:cNvGrpSpPr/>
        <p:nvPr/>
      </p:nvGrpSpPr>
      <p:grpSpPr>
        <a:xfrm>
          <a:off x="0" y="0"/>
          <a:ext cx="0" cy="0"/>
          <a:chOff x="0" y="0"/>
          <a:chExt cx="0" cy="0"/>
        </a:xfrm>
      </p:grpSpPr>
      <p:graphicFrame>
        <p:nvGraphicFramePr>
          <p:cNvPr id="402" name="Shape 402"/>
          <p:cNvGraphicFramePr/>
          <p:nvPr/>
        </p:nvGraphicFramePr>
        <p:xfrm>
          <a:off x="389925" y="15096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latin typeface="Georgia"/>
                          <a:ea typeface="Georgia"/>
                          <a:cs typeface="Georgia"/>
                          <a:sym typeface="Georgia"/>
                        </a:rPr>
                        <a:t>Seasons</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latin typeface="Georgia"/>
                          <a:ea typeface="Georgia"/>
                          <a:cs typeface="Georgia"/>
                          <a:sym typeface="Georgia"/>
                        </a:rPr>
                        <a:t>mi traji nelci lo vensa e lo crisa </a:t>
                      </a:r>
                      <a:r>
                        <a:rPr lang="en">
                          <a:latin typeface="Georgia"/>
                          <a:ea typeface="Georgia"/>
                          <a:cs typeface="Georgia"/>
                          <a:sym typeface="Georgia"/>
                        </a:rPr>
                        <a:t>= I like spring and summer most.</a:t>
                      </a:r>
                    </a:p>
                    <a:p>
                      <a:pPr lvl="0" rtl="0" algn="ctr">
                        <a:spcBef>
                          <a:spcPts val="0"/>
                        </a:spcBef>
                        <a:buNone/>
                      </a:pPr>
                      <a:r>
                        <a:rPr b="1" lang="en">
                          <a:latin typeface="Georgia"/>
                          <a:ea typeface="Georgia"/>
                          <a:cs typeface="Georgia"/>
                          <a:sym typeface="Georgia"/>
                        </a:rPr>
                        <a:t>vensa</a:t>
                      </a:r>
                      <a:r>
                        <a:rPr lang="en">
                          <a:latin typeface="Georgia"/>
                          <a:ea typeface="Georgia"/>
                          <a:cs typeface="Georgia"/>
                          <a:sym typeface="Georgia"/>
                        </a:rPr>
                        <a:t> = </a:t>
                      </a:r>
                      <a:r>
                        <a:rPr i="1" lang="en">
                          <a:latin typeface="Georgia"/>
                          <a:ea typeface="Georgia"/>
                          <a:cs typeface="Georgia"/>
                          <a:sym typeface="Georgia"/>
                        </a:rPr>
                        <a:t>… is a spring</a:t>
                      </a:r>
                    </a:p>
                    <a:p>
                      <a:pPr lvl="0" rtl="0" algn="ctr">
                        <a:spcBef>
                          <a:spcPts val="0"/>
                        </a:spcBef>
                        <a:buNone/>
                      </a:pPr>
                      <a:r>
                        <a:rPr b="1" lang="en">
                          <a:latin typeface="Georgia"/>
                          <a:ea typeface="Georgia"/>
                          <a:cs typeface="Georgia"/>
                          <a:sym typeface="Georgia"/>
                        </a:rPr>
                        <a:t>crisa</a:t>
                      </a:r>
                      <a:r>
                        <a:rPr lang="en">
                          <a:latin typeface="Georgia"/>
                          <a:ea typeface="Georgia"/>
                          <a:cs typeface="Georgia"/>
                          <a:sym typeface="Georgia"/>
                        </a:rPr>
                        <a:t> = </a:t>
                      </a:r>
                      <a:r>
                        <a:rPr i="1" lang="en">
                          <a:latin typeface="Georgia"/>
                          <a:ea typeface="Georgia"/>
                          <a:cs typeface="Georgia"/>
                          <a:sym typeface="Georgia"/>
                        </a:rPr>
                        <a:t>… is a summer</a:t>
                      </a:r>
                    </a:p>
                    <a:p>
                      <a:pPr lvl="0" rtl="0" algn="ctr">
                        <a:spcBef>
                          <a:spcPts val="0"/>
                        </a:spcBef>
                        <a:buNone/>
                      </a:pPr>
                      <a:r>
                        <a:rPr b="1" lang="en">
                          <a:latin typeface="Georgia"/>
                          <a:ea typeface="Georgia"/>
                          <a:cs typeface="Georgia"/>
                          <a:sym typeface="Georgia"/>
                        </a:rPr>
                        <a:t>critu</a:t>
                      </a:r>
                      <a:r>
                        <a:rPr lang="en">
                          <a:latin typeface="Georgia"/>
                          <a:ea typeface="Georgia"/>
                          <a:cs typeface="Georgia"/>
                          <a:sym typeface="Georgia"/>
                        </a:rPr>
                        <a:t> = </a:t>
                      </a:r>
                      <a:r>
                        <a:rPr i="1" lang="en">
                          <a:latin typeface="Georgia"/>
                          <a:ea typeface="Georgia"/>
                          <a:cs typeface="Georgia"/>
                          <a:sym typeface="Georgia"/>
                        </a:rPr>
                        <a:t>… is an autumn</a:t>
                      </a:r>
                    </a:p>
                    <a:p>
                      <a:pPr lvl="0" rtl="0" algn="ctr">
                        <a:spcBef>
                          <a:spcPts val="0"/>
                        </a:spcBef>
                        <a:buNone/>
                      </a:pPr>
                      <a:r>
                        <a:rPr b="1" lang="en">
                          <a:latin typeface="Georgia"/>
                          <a:ea typeface="Georgia"/>
                          <a:cs typeface="Georgia"/>
                          <a:sym typeface="Georgia"/>
                        </a:rPr>
                        <a:t>dunra</a:t>
                      </a:r>
                      <a:r>
                        <a:rPr lang="en">
                          <a:latin typeface="Georgia"/>
                          <a:ea typeface="Georgia"/>
                          <a:cs typeface="Georgia"/>
                          <a:sym typeface="Georgia"/>
                        </a:rPr>
                        <a:t> = </a:t>
                      </a:r>
                      <a:r>
                        <a:rPr i="1" lang="en">
                          <a:latin typeface="Georgia"/>
                          <a:ea typeface="Georgia"/>
                          <a:cs typeface="Georgia"/>
                          <a:sym typeface="Georgia"/>
                        </a:rPr>
                        <a:t>… is a winter</a:t>
                      </a:r>
                    </a:p>
                  </a:txBody>
                  <a:tcPr marT="91425" marB="91425" marR="91425" marL="91425">
                    <a:solidFill>
                      <a:srgbClr val="FFE599"/>
                    </a:solidFill>
                  </a:tcPr>
                </a:tc>
                <a:tc hMerge="1"/>
                <a:tc hMerge="1"/>
                <a:tc hMerge="1"/>
                <a:tc hMerge="1"/>
                <a:tc hMerge="1"/>
              </a:tr>
            </a:tbl>
          </a:graphicData>
        </a:graphic>
      </p:graphicFrame>
      <p:graphicFrame>
        <p:nvGraphicFramePr>
          <p:cNvPr id="403" name="Shape 403"/>
          <p:cNvGraphicFramePr/>
          <p:nvPr/>
        </p:nvGraphicFramePr>
        <p:xfrm>
          <a:off x="389937" y="298450"/>
          <a:ext cx="3000000" cy="3000000"/>
        </p:xfrm>
        <a:graphic>
          <a:graphicData uri="http://schemas.openxmlformats.org/drawingml/2006/table">
            <a:tbl>
              <a:tblPr>
                <a:noFill/>
                <a:tableStyleId>{45A32ED0-A8B8-41B2-BC8E-FA417A5E6CBD}</a:tableStyleId>
              </a:tblPr>
              <a:tblGrid>
                <a:gridCol w="8379400"/>
              </a:tblGrid>
              <a:tr h="451200">
                <a:tc>
                  <a:txBody>
                    <a:bodyPr>
                      <a:noAutofit/>
                    </a:bodyPr>
                    <a:lstStyle/>
                    <a:p>
                      <a:pPr lvl="0" rtl="0" algn="ctr">
                        <a:spcBef>
                          <a:spcPts val="0"/>
                        </a:spcBef>
                        <a:buNone/>
                      </a:pPr>
                      <a:r>
                        <a:rPr b="1" lang="en" sz="2400">
                          <a:solidFill>
                            <a:schemeClr val="dk1"/>
                          </a:solidFill>
                          <a:latin typeface="Georgia"/>
                          <a:ea typeface="Georgia"/>
                          <a:cs typeface="Georgia"/>
                          <a:sym typeface="Georgia"/>
                        </a:rPr>
                        <a:t>lo citsi zo’u mi traji nelci lo vensa e lo crisa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28125">
                <a:tc>
                  <a:txBody>
                    <a:bodyPr>
                      <a:noAutofit/>
                    </a:bodyPr>
                    <a:lstStyle/>
                    <a:p>
                      <a:pPr lvl="0" rtl="0" algn="ctr">
                        <a:spcBef>
                          <a:spcPts val="0"/>
                        </a:spcBef>
                        <a:buNone/>
                      </a:pPr>
                      <a:r>
                        <a:rPr lang="en">
                          <a:latin typeface="Georgia"/>
                          <a:ea typeface="Georgia"/>
                          <a:cs typeface="Georgia"/>
                          <a:sym typeface="Georgia"/>
                        </a:rPr>
                        <a:t>As for seasons, I like spring and summer most.</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graphicFrame>
        <p:nvGraphicFramePr>
          <p:cNvPr id="62" name="Shape 62"/>
          <p:cNvGraphicFramePr/>
          <p:nvPr/>
        </p:nvGraphicFramePr>
        <p:xfrm>
          <a:off x="389925" y="150965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Verb</a:t>
                      </a:r>
                    </a:p>
                  </a:txBody>
                  <a:tcPr marT="91425" marB="91425" marR="91425" marL="91425">
                    <a:solidFill>
                      <a:srgbClr val="FFE599"/>
                    </a:solidFill>
                  </a:tcPr>
                </a:tc>
                <a:tc hMerge="1"/>
                <a:tc hMerge="1"/>
                <a:tc hMerge="1"/>
                <a:tc hMerge="1"/>
                <a:tc hMerge="1"/>
              </a:tr>
              <a:tr h="381000">
                <a:tc gridSpan="6">
                  <a:txBody>
                    <a:bodyPr>
                      <a:noAutofit/>
                    </a:bodyPr>
                    <a:lstStyle/>
                    <a:p>
                      <a:pPr lvl="0" rtl="0" algn="ctr">
                        <a:spcBef>
                          <a:spcPts val="0"/>
                        </a:spcBef>
                        <a:buNone/>
                      </a:pPr>
                      <a:r>
                        <a:rPr b="1" lang="en">
                          <a:solidFill>
                            <a:schemeClr val="dk1"/>
                          </a:solidFill>
                          <a:latin typeface="Georgia"/>
                          <a:ea typeface="Georgia"/>
                          <a:cs typeface="Georgia"/>
                          <a:sym typeface="Georgia"/>
                        </a:rPr>
                        <a:t>ca’o tavla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to be talking</a:t>
                      </a:r>
                    </a:p>
                    <a:p>
                      <a:pPr lvl="0" rtl="0" algn="ctr">
                        <a:spcBef>
                          <a:spcPts val="0"/>
                        </a:spcBef>
                        <a:buNone/>
                      </a:pPr>
                      <a:r>
                        <a:rPr b="1" lang="en">
                          <a:solidFill>
                            <a:schemeClr val="dk1"/>
                          </a:solidFill>
                          <a:latin typeface="Georgia"/>
                          <a:ea typeface="Georgia"/>
                          <a:cs typeface="Georgia"/>
                          <a:sym typeface="Georgia"/>
                        </a:rPr>
                        <a:t>tavla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 talk to … (someone) about …</a:t>
                      </a:r>
                    </a:p>
                    <a:p>
                      <a:pPr lvl="0" rtl="0" algn="ctr">
                        <a:spcBef>
                          <a:spcPts val="0"/>
                        </a:spcBef>
                        <a:buNone/>
                      </a:pPr>
                      <a:r>
                        <a:t/>
                      </a:r>
                      <a:endParaRPr>
                        <a:solidFill>
                          <a:schemeClr val="dk1"/>
                        </a:solidFill>
                        <a:latin typeface="Georgia"/>
                        <a:ea typeface="Georgia"/>
                        <a:cs typeface="Georgia"/>
                        <a:sym typeface="Georgia"/>
                      </a:endParaRPr>
                    </a:p>
                    <a:p>
                      <a:pPr lvl="0" rtl="0" algn="ctr">
                        <a:spcBef>
                          <a:spcPts val="0"/>
                        </a:spcBef>
                        <a:buNone/>
                      </a:pPr>
                      <a:r>
                        <a:rPr b="1" lang="en">
                          <a:solidFill>
                            <a:schemeClr val="dk1"/>
                          </a:solidFill>
                          <a:latin typeface="Georgia"/>
                          <a:ea typeface="Georgia"/>
                          <a:cs typeface="Georgia"/>
                          <a:sym typeface="Georgia"/>
                        </a:rPr>
                        <a:t>tavla </a:t>
                      </a:r>
                      <a:r>
                        <a:rPr lang="en">
                          <a:solidFill>
                            <a:schemeClr val="dk1"/>
                          </a:solidFill>
                          <a:latin typeface="Georgia"/>
                          <a:ea typeface="Georgia"/>
                          <a:cs typeface="Georgia"/>
                          <a:sym typeface="Georgia"/>
                        </a:rPr>
                        <a:t>is a verb. Verbs are basic words in Lojban.</a:t>
                      </a:r>
                    </a:p>
                    <a:p>
                      <a:pPr lvl="0" rtl="0" algn="ctr">
                        <a:spcBef>
                          <a:spcPts val="0"/>
                        </a:spcBef>
                        <a:buNone/>
                      </a:pPr>
                      <a:r>
                        <a:rPr lang="en">
                          <a:solidFill>
                            <a:schemeClr val="dk1"/>
                          </a:solidFill>
                          <a:latin typeface="Georgia"/>
                          <a:ea typeface="Georgia"/>
                          <a:cs typeface="Georgia"/>
                          <a:sym typeface="Georgia"/>
                        </a:rPr>
                        <a:t>They express relations, actions. Verbs like all words never change their form.</a:t>
                      </a:r>
                    </a:p>
                    <a:p>
                      <a:pPr lvl="0" rtl="0" algn="ctr">
                        <a:spcBef>
                          <a:spcPts val="0"/>
                        </a:spcBef>
                        <a:buNone/>
                      </a:pPr>
                      <a:r>
                        <a:t/>
                      </a:r>
                      <a:endParaRPr>
                        <a:solidFill>
                          <a:schemeClr val="dk1"/>
                        </a:solidFill>
                        <a:latin typeface="Georgia"/>
                        <a:ea typeface="Georgia"/>
                        <a:cs typeface="Georgia"/>
                        <a:sym typeface="Georgia"/>
                      </a:endParaRPr>
                    </a:p>
                    <a:p>
                      <a:pPr lvl="0" rtl="0" algn="ctr">
                        <a:spcBef>
                          <a:spcPts val="0"/>
                        </a:spcBef>
                        <a:buNone/>
                      </a:pPr>
                      <a:r>
                        <a:rPr lang="en">
                          <a:solidFill>
                            <a:schemeClr val="dk1"/>
                          </a:solidFill>
                          <a:latin typeface="Georgia"/>
                          <a:ea typeface="Georgia"/>
                          <a:cs typeface="Georgia"/>
                          <a:sym typeface="Georgia"/>
                        </a:rPr>
                        <a:t>Special particles can be placed before the verb to specify its “contour” or tense.</a:t>
                      </a:r>
                    </a:p>
                    <a:p>
                      <a:pPr lvl="0" rtl="0" algn="ctr">
                        <a:spcBef>
                          <a:spcPts val="0"/>
                        </a:spcBef>
                        <a:buNone/>
                      </a:pPr>
                      <a:r>
                        <a:rPr lang="en">
                          <a:solidFill>
                            <a:schemeClr val="dk1"/>
                          </a:solidFill>
                          <a:latin typeface="Georgia"/>
                          <a:ea typeface="Georgia"/>
                          <a:cs typeface="Georgia"/>
                          <a:sym typeface="Georgia"/>
                        </a:rPr>
                        <a:t>The particle </a:t>
                      </a:r>
                      <a:r>
                        <a:rPr b="1" lang="en">
                          <a:solidFill>
                            <a:schemeClr val="dk1"/>
                          </a:solidFill>
                          <a:latin typeface="Georgia"/>
                          <a:ea typeface="Georgia"/>
                          <a:cs typeface="Georgia"/>
                          <a:sym typeface="Georgia"/>
                        </a:rPr>
                        <a:t>ca’o</a:t>
                      </a:r>
                      <a:r>
                        <a:rPr lang="en">
                          <a:solidFill>
                            <a:schemeClr val="dk1"/>
                          </a:solidFill>
                          <a:latin typeface="Georgia"/>
                          <a:ea typeface="Georgia"/>
                          <a:cs typeface="Georgia"/>
                          <a:sym typeface="Georgia"/>
                        </a:rPr>
                        <a:t> denotes progressive tense.</a:t>
                      </a:r>
                    </a:p>
                    <a:p>
                      <a:pPr lvl="0" rtl="0" algn="ctr">
                        <a:spcBef>
                          <a:spcPts val="0"/>
                        </a:spcBef>
                        <a:buNone/>
                      </a:pPr>
                      <a:r>
                        <a:rPr b="1" lang="en">
                          <a:solidFill>
                            <a:schemeClr val="dk1"/>
                          </a:solidFill>
                          <a:latin typeface="Georgia"/>
                          <a:ea typeface="Georgia"/>
                          <a:cs typeface="Georgia"/>
                          <a:sym typeface="Georgia"/>
                        </a:rPr>
                        <a:t>tavla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to talk</a:t>
                      </a:r>
                      <a:br>
                        <a:rPr lang="en">
                          <a:solidFill>
                            <a:schemeClr val="dk1"/>
                          </a:solidFill>
                          <a:latin typeface="Georgia"/>
                          <a:ea typeface="Georgia"/>
                          <a:cs typeface="Georgia"/>
                          <a:sym typeface="Georgia"/>
                        </a:rPr>
                      </a:br>
                      <a:r>
                        <a:rPr b="1" lang="en">
                          <a:solidFill>
                            <a:schemeClr val="dk1"/>
                          </a:solidFill>
                          <a:latin typeface="Georgia"/>
                          <a:ea typeface="Georgia"/>
                          <a:cs typeface="Georgia"/>
                          <a:sym typeface="Georgia"/>
                        </a:rPr>
                        <a:t>ca’o tavla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to be talking</a:t>
                      </a:r>
                    </a:p>
                    <a:p>
                      <a:pPr lvl="0" rtl="0" algn="ctr">
                        <a:spcBef>
                          <a:spcPts val="0"/>
                        </a:spcBef>
                        <a:buNone/>
                      </a:pPr>
                      <a:r>
                        <a:rPr b="1" lang="en">
                          <a:solidFill>
                            <a:schemeClr val="dk1"/>
                          </a:solidFill>
                          <a:latin typeface="Georgia"/>
                          <a:ea typeface="Georgia"/>
                          <a:cs typeface="Georgia"/>
                          <a:sym typeface="Georgia"/>
                        </a:rPr>
                        <a:t>ba tavla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will talk</a:t>
                      </a:r>
                    </a:p>
                    <a:p>
                      <a:pPr lvl="0" rtl="0" algn="ctr">
                        <a:spcBef>
                          <a:spcPts val="0"/>
                        </a:spcBef>
                        <a:buNone/>
                      </a:pPr>
                      <a:r>
                        <a:rPr b="1" lang="en">
                          <a:solidFill>
                            <a:schemeClr val="dk1"/>
                          </a:solidFill>
                          <a:latin typeface="Georgia"/>
                          <a:ea typeface="Georgia"/>
                          <a:cs typeface="Georgia"/>
                          <a:sym typeface="Georgia"/>
                        </a:rPr>
                        <a:t>pu tavla</a:t>
                      </a:r>
                      <a:r>
                        <a:rPr lang="en">
                          <a:solidFill>
                            <a:schemeClr val="dk1"/>
                          </a:solidFill>
                          <a:latin typeface="Georgia"/>
                          <a:ea typeface="Georgia"/>
                          <a:cs typeface="Georgia"/>
                          <a:sym typeface="Georgia"/>
                        </a:rPr>
                        <a:t> = </a:t>
                      </a:r>
                      <a:r>
                        <a:rPr i="1" lang="en">
                          <a:solidFill>
                            <a:schemeClr val="dk1"/>
                          </a:solidFill>
                          <a:latin typeface="Georgia"/>
                          <a:ea typeface="Georgia"/>
                          <a:cs typeface="Georgia"/>
                          <a:sym typeface="Georgia"/>
                        </a:rPr>
                        <a:t>talked</a:t>
                      </a:r>
                    </a:p>
                  </a:txBody>
                  <a:tcPr marT="91425" marB="91425" marR="91425" marL="91425">
                    <a:solidFill>
                      <a:srgbClr val="FFE599"/>
                    </a:solidFill>
                  </a:tcPr>
                </a:tc>
                <a:tc hMerge="1"/>
                <a:tc hMerge="1"/>
                <a:tc hMerge="1"/>
                <a:tc hMerge="1"/>
                <a:tc hMerge="1"/>
              </a:tr>
            </a:tbl>
          </a:graphicData>
        </a:graphic>
      </p:graphicFrame>
      <p:graphicFrame>
        <p:nvGraphicFramePr>
          <p:cNvPr id="63" name="Shape 63"/>
          <p:cNvGraphicFramePr/>
          <p:nvPr/>
        </p:nvGraphicFramePr>
        <p:xfrm>
          <a:off x="389925" y="196325"/>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9525">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ca’o</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1143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tavla</a:t>
                      </a:r>
                    </a:p>
                  </a:txBody>
                  <a:tcPr marT="91425" marB="91425" marR="91425" marL="91425">
                    <a:lnL cap="flat" cmpd="sng" w="9525">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1143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pa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skina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81000">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9525">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progressive tense</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143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talk to</a:t>
                      </a:r>
                    </a:p>
                  </a:txBody>
                  <a:tcPr marT="91425" marB="91425" marR="91425" marL="91425">
                    <a:lnL cap="flat" cmpd="sng" w="9525">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143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makes a noun:</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one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a movie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7" name="Shape 407"/>
        <p:cNvGrpSpPr/>
        <p:nvPr/>
      </p:nvGrpSpPr>
      <p:grpSpPr>
        <a:xfrm>
          <a:off x="0" y="0"/>
          <a:ext cx="0" cy="0"/>
          <a:chOff x="0" y="0"/>
          <a:chExt cx="0" cy="0"/>
        </a:xfrm>
      </p:grpSpPr>
      <p:sp>
        <p:nvSpPr>
          <p:cNvPr id="408" name="Shape 408"/>
          <p:cNvSpPr txBox="1"/>
          <p:nvPr/>
        </p:nvSpPr>
        <p:spPr>
          <a:xfrm>
            <a:off x="2187466" y="0"/>
            <a:ext cx="4769099" cy="457200"/>
          </a:xfrm>
          <a:prstGeom prst="rect">
            <a:avLst/>
          </a:prstGeom>
          <a:noFill/>
          <a:ln>
            <a:noFill/>
          </a:ln>
        </p:spPr>
        <p:txBody>
          <a:bodyPr anchorCtr="0" anchor="t" bIns="91425" lIns="91425" rIns="91425" tIns="91425">
            <a:noAutofit/>
          </a:bodyPr>
          <a:lstStyle/>
          <a:p>
            <a:pPr lvl="0" rtl="0" algn="ctr">
              <a:spcBef>
                <a:spcPts val="0"/>
              </a:spcBef>
              <a:buNone/>
            </a:pPr>
            <a:r>
              <a:rPr lang="en" sz="3600">
                <a:latin typeface="Georgia"/>
                <a:ea typeface="Georgia"/>
                <a:cs typeface="Georgia"/>
                <a:sym typeface="Georgia"/>
              </a:rPr>
              <a:t>Surprise!</a:t>
            </a:r>
          </a:p>
          <a:p>
            <a:pPr lvl="0" rtl="0" algn="ctr">
              <a:spcBef>
                <a:spcPts val="0"/>
              </a:spcBef>
              <a:buNone/>
            </a:pPr>
            <a:r>
              <a:rPr lang="en" sz="2400">
                <a:latin typeface="Georgia"/>
                <a:ea typeface="Georgia"/>
                <a:cs typeface="Georgia"/>
                <a:sym typeface="Georgia"/>
              </a:rPr>
              <a:t>A bonus</a:t>
            </a:r>
          </a:p>
        </p:txBody>
      </p:sp>
      <p:graphicFrame>
        <p:nvGraphicFramePr>
          <p:cNvPr id="409" name="Shape 409"/>
          <p:cNvGraphicFramePr/>
          <p:nvPr/>
        </p:nvGraphicFramePr>
        <p:xfrm>
          <a:off x="389925" y="1229175"/>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latin typeface="Georgia"/>
                          <a:ea typeface="Georgia"/>
                          <a:cs typeface="Georgia"/>
                          <a:sym typeface="Georgia"/>
                        </a:rPr>
                        <a:t>More pronouns: this, that</a:t>
                      </a:r>
                    </a:p>
                  </a:txBody>
                  <a:tcPr marT="91425" marB="91425" marR="91425" marL="91425">
                    <a:solidFill>
                      <a:srgbClr val="FFD966"/>
                    </a:solidFill>
                  </a:tcPr>
                </a:tc>
                <a:tc hMerge="1"/>
                <a:tc hMerge="1"/>
                <a:tc hMerge="1"/>
                <a:tc hMerge="1"/>
                <a:tc hMerge="1"/>
              </a:tr>
              <a:tr h="381000">
                <a:tc gridSpan="6">
                  <a:txBody>
                    <a:bodyPr>
                      <a:noAutofit/>
                    </a:bodyPr>
                    <a:lstStyle/>
                    <a:p>
                      <a:pPr lvl="0" rtl="0" algn="ctr">
                        <a:spcBef>
                          <a:spcPts val="0"/>
                        </a:spcBef>
                        <a:buNone/>
                      </a:pPr>
                      <a:r>
                        <a:rPr b="1" lang="en">
                          <a:latin typeface="Georgia"/>
                          <a:ea typeface="Georgia"/>
                          <a:cs typeface="Georgia"/>
                          <a:sym typeface="Georgia"/>
                        </a:rPr>
                        <a:t>ti</a:t>
                      </a:r>
                      <a:r>
                        <a:rPr lang="en">
                          <a:latin typeface="Georgia"/>
                          <a:ea typeface="Georgia"/>
                          <a:cs typeface="Georgia"/>
                          <a:sym typeface="Georgia"/>
                        </a:rPr>
                        <a:t> = </a:t>
                      </a:r>
                      <a:r>
                        <a:rPr i="1" lang="en">
                          <a:latin typeface="Georgia"/>
                          <a:ea typeface="Georgia"/>
                          <a:cs typeface="Georgia"/>
                          <a:sym typeface="Georgia"/>
                        </a:rPr>
                        <a:t>here: this one near me</a:t>
                      </a:r>
                      <a:r>
                        <a:rPr lang="en">
                          <a:latin typeface="Georgia"/>
                          <a:ea typeface="Georgia"/>
                          <a:cs typeface="Georgia"/>
                          <a:sym typeface="Georgia"/>
                        </a:rPr>
                        <a:t> or </a:t>
                      </a:r>
                      <a:r>
                        <a:rPr i="1" lang="en">
                          <a:latin typeface="Georgia"/>
                          <a:ea typeface="Georgia"/>
                          <a:cs typeface="Georgia"/>
                          <a:sym typeface="Georgia"/>
                        </a:rPr>
                        <a:t>this place</a:t>
                      </a:r>
                      <a:r>
                        <a:rPr i="1" lang="en">
                          <a:solidFill>
                            <a:schemeClr val="dk1"/>
                          </a:solidFill>
                          <a:latin typeface="Georgia"/>
                          <a:ea typeface="Georgia"/>
                          <a:cs typeface="Georgia"/>
                          <a:sym typeface="Georgia"/>
                        </a:rPr>
                        <a:t> near me</a:t>
                      </a:r>
                    </a:p>
                    <a:p>
                      <a:pPr lvl="0" rtl="0" algn="ctr">
                        <a:spcBef>
                          <a:spcPts val="0"/>
                        </a:spcBef>
                        <a:buNone/>
                      </a:pPr>
                      <a:r>
                        <a:rPr b="1" lang="en">
                          <a:latin typeface="Georgia"/>
                          <a:ea typeface="Georgia"/>
                          <a:cs typeface="Georgia"/>
                          <a:sym typeface="Georgia"/>
                        </a:rPr>
                        <a:t>ta</a:t>
                      </a:r>
                      <a:r>
                        <a:rPr lang="en">
                          <a:latin typeface="Georgia"/>
                          <a:ea typeface="Georgia"/>
                          <a:cs typeface="Georgia"/>
                          <a:sym typeface="Georgia"/>
                        </a:rPr>
                        <a:t> = </a:t>
                      </a:r>
                      <a:r>
                        <a:rPr i="1" lang="en">
                          <a:latin typeface="Georgia"/>
                          <a:ea typeface="Georgia"/>
                          <a:cs typeface="Georgia"/>
                          <a:sym typeface="Georgia"/>
                        </a:rPr>
                        <a:t>there: that one near you</a:t>
                      </a:r>
                      <a:r>
                        <a:rPr lang="en">
                          <a:solidFill>
                            <a:schemeClr val="dk1"/>
                          </a:solidFill>
                          <a:latin typeface="Georgia"/>
                          <a:ea typeface="Georgia"/>
                          <a:cs typeface="Georgia"/>
                          <a:sym typeface="Georgia"/>
                        </a:rPr>
                        <a:t> or </a:t>
                      </a:r>
                      <a:r>
                        <a:rPr i="1" lang="en">
                          <a:solidFill>
                            <a:schemeClr val="dk1"/>
                          </a:solidFill>
                          <a:latin typeface="Georgia"/>
                          <a:ea typeface="Georgia"/>
                          <a:cs typeface="Georgia"/>
                          <a:sym typeface="Georgia"/>
                        </a:rPr>
                        <a:t>that place near you</a:t>
                      </a:r>
                    </a:p>
                    <a:p>
                      <a:pPr lvl="0" rtl="0" algn="ctr">
                        <a:spcBef>
                          <a:spcPts val="0"/>
                        </a:spcBef>
                        <a:buNone/>
                      </a:pPr>
                      <a:r>
                        <a:rPr b="1" lang="en">
                          <a:latin typeface="Georgia"/>
                          <a:ea typeface="Georgia"/>
                          <a:cs typeface="Georgia"/>
                          <a:sym typeface="Georgia"/>
                        </a:rPr>
                        <a:t>tu</a:t>
                      </a:r>
                      <a:r>
                        <a:rPr lang="en">
                          <a:latin typeface="Georgia"/>
                          <a:ea typeface="Georgia"/>
                          <a:cs typeface="Georgia"/>
                          <a:sym typeface="Georgia"/>
                        </a:rPr>
                        <a:t> = </a:t>
                      </a:r>
                      <a:r>
                        <a:rPr i="1" lang="en">
                          <a:latin typeface="Georgia"/>
                          <a:ea typeface="Georgia"/>
                          <a:cs typeface="Georgia"/>
                          <a:sym typeface="Georgia"/>
                        </a:rPr>
                        <a:t>over there: that one over there</a:t>
                      </a:r>
                      <a:r>
                        <a:rPr lang="en">
                          <a:solidFill>
                            <a:schemeClr val="dk1"/>
                          </a:solidFill>
                          <a:latin typeface="Georgia"/>
                          <a:ea typeface="Georgia"/>
                          <a:cs typeface="Georgia"/>
                          <a:sym typeface="Georgia"/>
                        </a:rPr>
                        <a:t> or </a:t>
                      </a:r>
                      <a:r>
                        <a:rPr i="1" lang="en">
                          <a:solidFill>
                            <a:schemeClr val="dk1"/>
                          </a:solidFill>
                          <a:latin typeface="Georgia"/>
                          <a:ea typeface="Georgia"/>
                          <a:cs typeface="Georgia"/>
                          <a:sym typeface="Georgia"/>
                        </a:rPr>
                        <a:t>the place over there</a:t>
                      </a:r>
                    </a:p>
                    <a:p>
                      <a:pPr lvl="0" rtl="0" algn="ctr">
                        <a:spcBef>
                          <a:spcPts val="0"/>
                        </a:spcBef>
                        <a:buNone/>
                      </a:pPr>
                      <a:r>
                        <a:t/>
                      </a:r>
                      <a:endParaRPr>
                        <a:latin typeface="Georgia"/>
                        <a:ea typeface="Georgia"/>
                        <a:cs typeface="Georgia"/>
                        <a:sym typeface="Georgia"/>
                      </a:endParaRPr>
                    </a:p>
                    <a:p>
                      <a:pPr lvl="0" rtl="0" algn="ctr">
                        <a:spcBef>
                          <a:spcPts val="0"/>
                        </a:spcBef>
                        <a:buNone/>
                      </a:pPr>
                      <a:r>
                        <a:rPr b="1" lang="en">
                          <a:latin typeface="Georgia"/>
                          <a:ea typeface="Georgia"/>
                          <a:cs typeface="Georgia"/>
                          <a:sym typeface="Georgia"/>
                        </a:rPr>
                        <a:t>ti gerku</a:t>
                      </a:r>
                      <a:r>
                        <a:rPr lang="en">
                          <a:latin typeface="Georgia"/>
                          <a:ea typeface="Georgia"/>
                          <a:cs typeface="Georgia"/>
                          <a:sym typeface="Georgia"/>
                        </a:rPr>
                        <a:t> = </a:t>
                      </a:r>
                      <a:r>
                        <a:rPr i="1" lang="en">
                          <a:latin typeface="Georgia"/>
                          <a:ea typeface="Georgia"/>
                          <a:cs typeface="Georgia"/>
                          <a:sym typeface="Georgia"/>
                        </a:rPr>
                        <a:t>This is a dog.</a:t>
                      </a:r>
                    </a:p>
                    <a:p>
                      <a:pPr lvl="0" rtl="0" algn="ctr">
                        <a:spcBef>
                          <a:spcPts val="0"/>
                        </a:spcBef>
                        <a:buNone/>
                      </a:pPr>
                      <a:r>
                        <a:rPr b="1" lang="en">
                          <a:latin typeface="Georgia"/>
                          <a:ea typeface="Georgia"/>
                          <a:cs typeface="Georgia"/>
                          <a:sym typeface="Georgia"/>
                        </a:rPr>
                        <a:t>ta verba</a:t>
                      </a:r>
                      <a:r>
                        <a:rPr lang="en">
                          <a:latin typeface="Georgia"/>
                          <a:ea typeface="Georgia"/>
                          <a:cs typeface="Georgia"/>
                          <a:sym typeface="Georgia"/>
                        </a:rPr>
                        <a:t> = </a:t>
                      </a:r>
                      <a:r>
                        <a:rPr i="1" lang="en">
                          <a:latin typeface="Georgia"/>
                          <a:ea typeface="Georgia"/>
                          <a:cs typeface="Georgia"/>
                          <a:sym typeface="Georgia"/>
                        </a:rPr>
                        <a:t>That is a child near you.</a:t>
                      </a:r>
                    </a:p>
                    <a:p>
                      <a:pPr lvl="0" rtl="0" algn="ctr">
                        <a:spcBef>
                          <a:spcPts val="0"/>
                        </a:spcBef>
                        <a:buNone/>
                      </a:pPr>
                      <a:r>
                        <a:rPr b="1" lang="en">
                          <a:latin typeface="Georgia"/>
                          <a:ea typeface="Georgia"/>
                          <a:cs typeface="Georgia"/>
                          <a:sym typeface="Georgia"/>
                        </a:rPr>
                        <a:t>tu cmana</a:t>
                      </a:r>
                      <a:r>
                        <a:rPr lang="en">
                          <a:latin typeface="Georgia"/>
                          <a:ea typeface="Georgia"/>
                          <a:cs typeface="Georgia"/>
                          <a:sym typeface="Georgia"/>
                        </a:rPr>
                        <a:t> = </a:t>
                      </a:r>
                      <a:r>
                        <a:rPr i="1" lang="en">
                          <a:latin typeface="Georgia"/>
                          <a:ea typeface="Georgia"/>
                          <a:cs typeface="Georgia"/>
                          <a:sym typeface="Georgia"/>
                        </a:rPr>
                        <a:t>That is a mountain.</a:t>
                      </a:r>
                    </a:p>
                    <a:p>
                      <a:pPr lvl="0" rtl="0" algn="ctr">
                        <a:spcBef>
                          <a:spcPts val="0"/>
                        </a:spcBef>
                        <a:buNone/>
                      </a:pPr>
                      <a:r>
                        <a:t/>
                      </a:r>
                      <a:endParaRPr>
                        <a:latin typeface="Georgia"/>
                        <a:ea typeface="Georgia"/>
                        <a:cs typeface="Georgia"/>
                        <a:sym typeface="Georgia"/>
                      </a:endParaRPr>
                    </a:p>
                    <a:p>
                      <a:pPr lvl="0" rtl="0" algn="ctr">
                        <a:spcBef>
                          <a:spcPts val="0"/>
                        </a:spcBef>
                        <a:buNone/>
                      </a:pPr>
                      <a:r>
                        <a:rPr b="1" lang="en">
                          <a:latin typeface="Georgia"/>
                          <a:ea typeface="Georgia"/>
                          <a:cs typeface="Georgia"/>
                          <a:sym typeface="Georgia"/>
                        </a:rPr>
                        <a:t>verba</a:t>
                      </a:r>
                      <a:r>
                        <a:rPr lang="en">
                          <a:latin typeface="Georgia"/>
                          <a:ea typeface="Georgia"/>
                          <a:cs typeface="Georgia"/>
                          <a:sym typeface="Georgia"/>
                        </a:rPr>
                        <a:t> = … </a:t>
                      </a:r>
                      <a:r>
                        <a:rPr i="1" lang="en">
                          <a:latin typeface="Georgia"/>
                          <a:ea typeface="Georgia"/>
                          <a:cs typeface="Georgia"/>
                          <a:sym typeface="Georgia"/>
                        </a:rPr>
                        <a:t>is a child</a:t>
                      </a:r>
                    </a:p>
                    <a:p>
                      <a:pPr lvl="0" rtl="0" algn="ctr">
                        <a:spcBef>
                          <a:spcPts val="0"/>
                        </a:spcBef>
                        <a:buNone/>
                      </a:pPr>
                      <a:r>
                        <a:rPr b="1" lang="en">
                          <a:latin typeface="Georgia"/>
                          <a:ea typeface="Georgia"/>
                          <a:cs typeface="Georgia"/>
                          <a:sym typeface="Georgia"/>
                        </a:rPr>
                        <a:t>cmana</a:t>
                      </a:r>
                      <a:r>
                        <a:rPr lang="en">
                          <a:latin typeface="Georgia"/>
                          <a:ea typeface="Georgia"/>
                          <a:cs typeface="Georgia"/>
                          <a:sym typeface="Georgia"/>
                        </a:rPr>
                        <a:t> = </a:t>
                      </a:r>
                      <a:r>
                        <a:rPr i="1" lang="en">
                          <a:latin typeface="Georgia"/>
                          <a:ea typeface="Georgia"/>
                          <a:cs typeface="Georgia"/>
                          <a:sym typeface="Georgia"/>
                        </a:rPr>
                        <a:t>… is a mountain</a:t>
                      </a:r>
                    </a:p>
                  </a:txBody>
                  <a:tcPr marT="91425" marB="91425" marR="91425" marL="91425">
                    <a:solidFill>
                      <a:srgbClr val="FFD966"/>
                    </a:solidFill>
                  </a:tcPr>
                </a:tc>
                <a:tc hMerge="1"/>
                <a:tc hMerge="1"/>
                <a:tc hMerge="1"/>
                <a:tc hMerge="1"/>
                <a:tc hMerge="1"/>
              </a:tr>
            </a:tbl>
          </a:graphicData>
        </a:graphic>
      </p:graphicFrame>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3" name="Shape 413"/>
        <p:cNvGrpSpPr/>
        <p:nvPr/>
      </p:nvGrpSpPr>
      <p:grpSpPr>
        <a:xfrm>
          <a:off x="0" y="0"/>
          <a:ext cx="0" cy="0"/>
          <a:chOff x="0" y="0"/>
          <a:chExt cx="0" cy="0"/>
        </a:xfrm>
      </p:grpSpPr>
      <p:graphicFrame>
        <p:nvGraphicFramePr>
          <p:cNvPr id="414" name="Shape 414"/>
          <p:cNvGraphicFramePr/>
          <p:nvPr/>
        </p:nvGraphicFramePr>
        <p:xfrm>
          <a:off x="389925" y="122620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latin typeface="Georgia"/>
                          <a:ea typeface="Georgia"/>
                          <a:cs typeface="Georgia"/>
                          <a:sym typeface="Georgia"/>
                        </a:rPr>
                        <a:t>More pronouns: he, she, it</a:t>
                      </a:r>
                    </a:p>
                  </a:txBody>
                  <a:tcPr marT="91425" marB="91425" marR="91425" marL="91425">
                    <a:solidFill>
                      <a:srgbClr val="FFD966"/>
                    </a:solidFill>
                  </a:tcPr>
                </a:tc>
                <a:tc hMerge="1"/>
                <a:tc hMerge="1"/>
                <a:tc hMerge="1"/>
                <a:tc hMerge="1"/>
                <a:tc hMerge="1"/>
              </a:tr>
              <a:tr h="381000">
                <a:tc gridSpan="6">
                  <a:txBody>
                    <a:bodyPr>
                      <a:noAutofit/>
                    </a:bodyPr>
                    <a:lstStyle/>
                    <a:p>
                      <a:pPr lvl="0" rtl="0" algn="ctr">
                        <a:spcBef>
                          <a:spcPts val="0"/>
                        </a:spcBef>
                        <a:buNone/>
                      </a:pPr>
                      <a:r>
                        <a:rPr b="1" lang="en">
                          <a:latin typeface="Georgia"/>
                          <a:ea typeface="Georgia"/>
                          <a:cs typeface="Georgia"/>
                          <a:sym typeface="Georgia"/>
                        </a:rPr>
                        <a:t>ra = </a:t>
                      </a:r>
                      <a:r>
                        <a:rPr i="1" lang="en">
                          <a:latin typeface="Georgia"/>
                          <a:ea typeface="Georgia"/>
                          <a:cs typeface="Georgia"/>
                          <a:sym typeface="Georgia"/>
                        </a:rPr>
                        <a:t>he/she/it</a:t>
                      </a:r>
                    </a:p>
                    <a:p>
                      <a:pPr lvl="0" rtl="0" algn="ctr">
                        <a:spcBef>
                          <a:spcPts val="0"/>
                        </a:spcBef>
                        <a:buNone/>
                      </a:pPr>
                      <a:r>
                        <a:rPr b="1" lang="en">
                          <a:latin typeface="Georgia"/>
                          <a:ea typeface="Georgia"/>
                          <a:cs typeface="Georgia"/>
                          <a:sym typeface="Georgia"/>
                        </a:rPr>
                        <a:t>lo gerku</a:t>
                      </a:r>
                      <a:r>
                        <a:rPr lang="en">
                          <a:latin typeface="Georgia"/>
                          <a:ea typeface="Georgia"/>
                          <a:cs typeface="Georgia"/>
                          <a:sym typeface="Georgia"/>
                        </a:rPr>
                        <a:t> </a:t>
                      </a:r>
                      <a:r>
                        <a:rPr b="1" lang="en">
                          <a:latin typeface="Georgia"/>
                          <a:ea typeface="Georgia"/>
                          <a:cs typeface="Georgia"/>
                          <a:sym typeface="Georgia"/>
                        </a:rPr>
                        <a:t>pei</a:t>
                      </a:r>
                      <a:r>
                        <a:rPr lang="en">
                          <a:latin typeface="Georgia"/>
                          <a:ea typeface="Georgia"/>
                          <a:cs typeface="Georgia"/>
                          <a:sym typeface="Georgia"/>
                        </a:rPr>
                        <a:t> = </a:t>
                      </a:r>
                      <a:r>
                        <a:rPr i="1" lang="en">
                          <a:latin typeface="Georgia"/>
                          <a:ea typeface="Georgia"/>
                          <a:cs typeface="Georgia"/>
                          <a:sym typeface="Georgia"/>
                        </a:rPr>
                        <a:t>Dog?</a:t>
                      </a:r>
                    </a:p>
                    <a:p>
                      <a:pPr lvl="0" rtl="0" algn="ctr">
                        <a:spcBef>
                          <a:spcPts val="0"/>
                        </a:spcBef>
                        <a:buNone/>
                      </a:pPr>
                      <a:r>
                        <a:rPr b="1" lang="en">
                          <a:latin typeface="Georgia"/>
                          <a:ea typeface="Georgia"/>
                          <a:cs typeface="Georgia"/>
                          <a:sym typeface="Georgia"/>
                        </a:rPr>
                        <a:t>       ra zvati ti </a:t>
                      </a:r>
                      <a:r>
                        <a:rPr lang="en">
                          <a:latin typeface="Georgia"/>
                          <a:ea typeface="Georgia"/>
                          <a:cs typeface="Georgia"/>
                          <a:sym typeface="Georgia"/>
                        </a:rPr>
                        <a:t>= </a:t>
                      </a:r>
                      <a:r>
                        <a:rPr i="1" lang="en">
                          <a:latin typeface="Georgia"/>
                          <a:ea typeface="Georgia"/>
                          <a:cs typeface="Georgia"/>
                          <a:sym typeface="Georgia"/>
                        </a:rPr>
                        <a:t>It is here.</a:t>
                      </a:r>
                      <a:br>
                        <a:rPr lang="en">
                          <a:latin typeface="Georgia"/>
                          <a:ea typeface="Georgia"/>
                          <a:cs typeface="Georgia"/>
                          <a:sym typeface="Georgia"/>
                        </a:rPr>
                      </a:br>
                      <a:br>
                        <a:rPr lang="en">
                          <a:latin typeface="Georgia"/>
                          <a:ea typeface="Georgia"/>
                          <a:cs typeface="Georgia"/>
                          <a:sym typeface="Georgia"/>
                        </a:rPr>
                      </a:br>
                      <a:br>
                        <a:rPr lang="en">
                          <a:latin typeface="Georgia"/>
                          <a:ea typeface="Georgia"/>
                          <a:cs typeface="Georgia"/>
                          <a:sym typeface="Georgia"/>
                        </a:rPr>
                      </a:br>
                      <a:r>
                        <a:rPr b="1" lang="en">
                          <a:latin typeface="Georgia"/>
                          <a:ea typeface="Georgia"/>
                          <a:cs typeface="Georgia"/>
                          <a:sym typeface="Georgia"/>
                        </a:rPr>
                        <a:t>zvati </a:t>
                      </a:r>
                      <a:r>
                        <a:rPr lang="en">
                          <a:latin typeface="Georgia"/>
                          <a:ea typeface="Georgia"/>
                          <a:cs typeface="Georgia"/>
                          <a:sym typeface="Georgia"/>
                        </a:rPr>
                        <a:t>= … </a:t>
                      </a:r>
                      <a:r>
                        <a:rPr i="1" lang="en">
                          <a:latin typeface="Georgia"/>
                          <a:ea typeface="Georgia"/>
                          <a:cs typeface="Georgia"/>
                          <a:sym typeface="Georgia"/>
                        </a:rPr>
                        <a:t>is present/located at …</a:t>
                      </a:r>
                    </a:p>
                    <a:p>
                      <a:pPr lvl="0" rtl="0" algn="ctr">
                        <a:spcBef>
                          <a:spcPts val="0"/>
                        </a:spcBef>
                        <a:buNone/>
                      </a:pPr>
                      <a:r>
                        <a:rPr b="1" lang="en">
                          <a:latin typeface="Georgia"/>
                          <a:ea typeface="Georgia"/>
                          <a:cs typeface="Georgia"/>
                          <a:sym typeface="Georgia"/>
                        </a:rPr>
                        <a:t>zvati ti</a:t>
                      </a:r>
                      <a:r>
                        <a:rPr lang="en">
                          <a:latin typeface="Georgia"/>
                          <a:ea typeface="Georgia"/>
                          <a:cs typeface="Georgia"/>
                          <a:sym typeface="Georgia"/>
                        </a:rPr>
                        <a:t> = </a:t>
                      </a:r>
                      <a:r>
                        <a:rPr i="1" lang="en">
                          <a:latin typeface="Georgia"/>
                          <a:ea typeface="Georgia"/>
                          <a:cs typeface="Georgia"/>
                          <a:sym typeface="Georgia"/>
                        </a:rPr>
                        <a:t>… is present here</a:t>
                      </a:r>
                    </a:p>
                  </a:txBody>
                  <a:tcPr marT="91425" marB="91425" marR="91425" marL="91425">
                    <a:solidFill>
                      <a:srgbClr val="FFD966"/>
                    </a:solidFill>
                  </a:tcPr>
                </a:tc>
                <a:tc hMerge="1"/>
                <a:tc hMerge="1"/>
                <a:tc hMerge="1"/>
                <a:tc hMerge="1"/>
                <a:tc hMerge="1"/>
              </a:tr>
            </a:tbl>
          </a:graphicData>
        </a:graphic>
      </p:graphicFrame>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8" name="Shape 418"/>
        <p:cNvGrpSpPr/>
        <p:nvPr/>
      </p:nvGrpSpPr>
      <p:grpSpPr>
        <a:xfrm>
          <a:off x="0" y="0"/>
          <a:ext cx="0" cy="0"/>
          <a:chOff x="0" y="0"/>
          <a:chExt cx="0" cy="0"/>
        </a:xfrm>
      </p:grpSpPr>
      <p:graphicFrame>
        <p:nvGraphicFramePr>
          <p:cNvPr id="419" name="Shape 419"/>
          <p:cNvGraphicFramePr/>
          <p:nvPr/>
        </p:nvGraphicFramePr>
        <p:xfrm>
          <a:off x="389925" y="122620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solidFill>
                            <a:schemeClr val="dk1"/>
                          </a:solidFill>
                          <a:latin typeface="Georgia"/>
                          <a:ea typeface="Georgia"/>
                          <a:cs typeface="Georgia"/>
                          <a:sym typeface="Georgia"/>
                        </a:rPr>
                        <a:t>More pronouns: they, oneself</a:t>
                      </a:r>
                    </a:p>
                  </a:txBody>
                  <a:tcPr marT="91425" marB="91425" marR="91425" marL="91425">
                    <a:solidFill>
                      <a:srgbClr val="FFD966"/>
                    </a:solidFill>
                  </a:tcPr>
                </a:tc>
                <a:tc hMerge="1"/>
                <a:tc hMerge="1"/>
                <a:tc hMerge="1"/>
                <a:tc hMerge="1"/>
                <a:tc hMerge="1"/>
              </a:tr>
              <a:tr h="381000">
                <a:tc gridSpan="6">
                  <a:txBody>
                    <a:bodyPr>
                      <a:noAutofit/>
                    </a:bodyPr>
                    <a:lstStyle/>
                    <a:p>
                      <a:pPr lvl="0" rtl="0" algn="ctr">
                        <a:spcBef>
                          <a:spcPts val="0"/>
                        </a:spcBef>
                        <a:buClr>
                          <a:schemeClr val="dk1"/>
                        </a:buClr>
                        <a:buSzPct val="78571"/>
                        <a:buFont typeface="Arial"/>
                        <a:buNone/>
                      </a:pPr>
                      <a:r>
                        <a:rPr b="1" lang="en">
                          <a:latin typeface="Georgia"/>
                          <a:ea typeface="Georgia"/>
                          <a:cs typeface="Georgia"/>
                          <a:sym typeface="Georgia"/>
                        </a:rPr>
                        <a:t>le za’umei </a:t>
                      </a:r>
                      <a:r>
                        <a:rPr lang="en">
                          <a:latin typeface="Georgia"/>
                          <a:ea typeface="Georgia"/>
                          <a:cs typeface="Georgia"/>
                          <a:sym typeface="Georgia"/>
                        </a:rPr>
                        <a:t>= </a:t>
                      </a:r>
                      <a:r>
                        <a:rPr i="1" lang="en">
                          <a:latin typeface="Georgia"/>
                          <a:ea typeface="Georgia"/>
                          <a:cs typeface="Georgia"/>
                          <a:sym typeface="Georgia"/>
                        </a:rPr>
                        <a:t>they/them</a:t>
                      </a:r>
                    </a:p>
                    <a:p>
                      <a:pPr lvl="0" rtl="0" algn="l">
                        <a:spcBef>
                          <a:spcPts val="0"/>
                        </a:spcBef>
                        <a:buNone/>
                      </a:pPr>
                      <a:r>
                        <a:t/>
                      </a:r>
                      <a:endParaRPr>
                        <a:latin typeface="Georgia"/>
                        <a:ea typeface="Georgia"/>
                        <a:cs typeface="Georgia"/>
                        <a:sym typeface="Georgia"/>
                      </a:endParaRPr>
                    </a:p>
                    <a:p>
                      <a:pPr lvl="0" rtl="0" algn="ctr">
                        <a:spcBef>
                          <a:spcPts val="0"/>
                        </a:spcBef>
                        <a:buNone/>
                      </a:pPr>
                      <a:r>
                        <a:rPr b="1" lang="en">
                          <a:latin typeface="Georgia"/>
                          <a:ea typeface="Georgia"/>
                          <a:cs typeface="Georgia"/>
                          <a:sym typeface="Georgia"/>
                        </a:rPr>
                        <a:t>mi viska </a:t>
                      </a:r>
                      <a:r>
                        <a:rPr b="1" lang="en">
                          <a:solidFill>
                            <a:schemeClr val="dk1"/>
                          </a:solidFill>
                          <a:latin typeface="Georgia"/>
                          <a:ea typeface="Georgia"/>
                          <a:cs typeface="Georgia"/>
                          <a:sym typeface="Georgia"/>
                        </a:rPr>
                        <a:t>le za’umei</a:t>
                      </a:r>
                      <a:r>
                        <a:rPr lang="en">
                          <a:latin typeface="Georgia"/>
                          <a:ea typeface="Georgia"/>
                          <a:cs typeface="Georgia"/>
                          <a:sym typeface="Georgia"/>
                        </a:rPr>
                        <a:t> = </a:t>
                      </a:r>
                      <a:r>
                        <a:rPr i="1" lang="en">
                          <a:latin typeface="Georgia"/>
                          <a:ea typeface="Georgia"/>
                          <a:cs typeface="Georgia"/>
                          <a:sym typeface="Georgia"/>
                        </a:rPr>
                        <a:t>I see them.</a:t>
                      </a:r>
                    </a:p>
                    <a:p>
                      <a:pPr lvl="0" rtl="0" algn="ctr">
                        <a:spcBef>
                          <a:spcPts val="0"/>
                        </a:spcBef>
                        <a:buNone/>
                      </a:pPr>
                      <a:r>
                        <a:rPr b="1" lang="en">
                          <a:latin typeface="Georgia"/>
                          <a:ea typeface="Georgia"/>
                          <a:cs typeface="Georgia"/>
                          <a:sym typeface="Georgia"/>
                        </a:rPr>
                        <a:t>viska</a:t>
                      </a:r>
                      <a:r>
                        <a:rPr lang="en">
                          <a:latin typeface="Georgia"/>
                          <a:ea typeface="Georgia"/>
                          <a:cs typeface="Georgia"/>
                          <a:sym typeface="Georgia"/>
                        </a:rPr>
                        <a:t> = </a:t>
                      </a:r>
                      <a:r>
                        <a:rPr i="1" lang="en">
                          <a:latin typeface="Georgia"/>
                          <a:ea typeface="Georgia"/>
                          <a:cs typeface="Georgia"/>
                          <a:sym typeface="Georgia"/>
                        </a:rPr>
                        <a:t>… sees … (something or someone)</a:t>
                      </a:r>
                    </a:p>
                    <a:p>
                      <a:pPr lvl="0" rtl="0" algn="ctr">
                        <a:spcBef>
                          <a:spcPts val="0"/>
                        </a:spcBef>
                        <a:buNone/>
                      </a:pPr>
                      <a:r>
                        <a:t/>
                      </a:r>
                      <a:endParaRPr>
                        <a:latin typeface="Georgia"/>
                        <a:ea typeface="Georgia"/>
                        <a:cs typeface="Georgia"/>
                        <a:sym typeface="Georgia"/>
                      </a:endParaRPr>
                    </a:p>
                    <a:p>
                      <a:pPr lvl="0" rtl="0" algn="ctr">
                        <a:spcBef>
                          <a:spcPts val="0"/>
                        </a:spcBef>
                        <a:buNone/>
                      </a:pPr>
                      <a:r>
                        <a:rPr b="1" lang="en">
                          <a:latin typeface="Georgia"/>
                          <a:ea typeface="Georgia"/>
                          <a:cs typeface="Georgia"/>
                          <a:sym typeface="Georgia"/>
                        </a:rPr>
                        <a:t>lo nei</a:t>
                      </a:r>
                      <a:r>
                        <a:rPr lang="en">
                          <a:latin typeface="Georgia"/>
                          <a:ea typeface="Georgia"/>
                          <a:cs typeface="Georgia"/>
                          <a:sym typeface="Georgia"/>
                        </a:rPr>
                        <a:t> = </a:t>
                      </a:r>
                      <a:r>
                        <a:rPr i="1" lang="en">
                          <a:latin typeface="Georgia"/>
                          <a:ea typeface="Georgia"/>
                          <a:cs typeface="Georgia"/>
                          <a:sym typeface="Georgia"/>
                        </a:rPr>
                        <a:t>oneself</a:t>
                      </a:r>
                    </a:p>
                    <a:p>
                      <a:pPr lvl="0" rtl="0" algn="ctr">
                        <a:spcBef>
                          <a:spcPts val="0"/>
                        </a:spcBef>
                        <a:buNone/>
                      </a:pPr>
                      <a:r>
                        <a:t/>
                      </a:r>
                      <a:endParaRPr>
                        <a:latin typeface="Georgia"/>
                        <a:ea typeface="Georgia"/>
                        <a:cs typeface="Georgia"/>
                        <a:sym typeface="Georgia"/>
                      </a:endParaRPr>
                    </a:p>
                    <a:p>
                      <a:pPr lvl="0" rtl="0" algn="ctr">
                        <a:spcBef>
                          <a:spcPts val="0"/>
                        </a:spcBef>
                        <a:buNone/>
                      </a:pPr>
                      <a:r>
                        <a:rPr b="1" lang="en">
                          <a:latin typeface="Georgia"/>
                          <a:ea typeface="Georgia"/>
                          <a:cs typeface="Georgia"/>
                          <a:sym typeface="Georgia"/>
                        </a:rPr>
                        <a:t>do lumci do</a:t>
                      </a:r>
                      <a:r>
                        <a:rPr lang="en">
                          <a:latin typeface="Georgia"/>
                          <a:ea typeface="Georgia"/>
                          <a:cs typeface="Georgia"/>
                          <a:sym typeface="Georgia"/>
                        </a:rPr>
                        <a:t> or </a:t>
                      </a:r>
                      <a:r>
                        <a:rPr b="1" lang="en">
                          <a:latin typeface="Georgia"/>
                          <a:ea typeface="Georgia"/>
                          <a:cs typeface="Georgia"/>
                          <a:sym typeface="Georgia"/>
                        </a:rPr>
                        <a:t>do lumci lo nei</a:t>
                      </a:r>
                      <a:r>
                        <a:rPr lang="en">
                          <a:latin typeface="Georgia"/>
                          <a:ea typeface="Georgia"/>
                          <a:cs typeface="Georgia"/>
                          <a:sym typeface="Georgia"/>
                        </a:rPr>
                        <a:t> = </a:t>
                      </a:r>
                      <a:r>
                        <a:rPr i="1" lang="en">
                          <a:latin typeface="Georgia"/>
                          <a:ea typeface="Georgia"/>
                          <a:cs typeface="Georgia"/>
                          <a:sym typeface="Georgia"/>
                        </a:rPr>
                        <a:t>You wash yourself.</a:t>
                      </a:r>
                    </a:p>
                    <a:p>
                      <a:pPr lvl="0" rtl="0" algn="ctr">
                        <a:spcBef>
                          <a:spcPts val="0"/>
                        </a:spcBef>
                        <a:buNone/>
                      </a:pPr>
                      <a:r>
                        <a:t/>
                      </a:r>
                      <a:endParaRPr>
                        <a:latin typeface="Georgia"/>
                        <a:ea typeface="Georgia"/>
                        <a:cs typeface="Georgia"/>
                        <a:sym typeface="Georgia"/>
                      </a:endParaRPr>
                    </a:p>
                  </a:txBody>
                  <a:tcPr marT="91425" marB="91425" marR="91425" marL="91425">
                    <a:solidFill>
                      <a:srgbClr val="FFD966"/>
                    </a:solidFill>
                  </a:tcPr>
                </a:tc>
                <a:tc hMerge="1"/>
                <a:tc hMerge="1"/>
                <a:tc hMerge="1"/>
                <a:tc hMerge="1"/>
                <a:tc hMerge="1"/>
              </a:tr>
            </a:tbl>
          </a:graphicData>
        </a:graphic>
      </p:graphicFrame>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3" name="Shape 423"/>
        <p:cNvGrpSpPr/>
        <p:nvPr/>
      </p:nvGrpSpPr>
      <p:grpSpPr>
        <a:xfrm>
          <a:off x="0" y="0"/>
          <a:ext cx="0" cy="0"/>
          <a:chOff x="0" y="0"/>
          <a:chExt cx="0" cy="0"/>
        </a:xfrm>
      </p:grpSpPr>
      <p:graphicFrame>
        <p:nvGraphicFramePr>
          <p:cNvPr id="424" name="Shape 424"/>
          <p:cNvGraphicFramePr/>
          <p:nvPr/>
        </p:nvGraphicFramePr>
        <p:xfrm>
          <a:off x="389925" y="145480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latin typeface="Georgia"/>
                          <a:ea typeface="Georgia"/>
                          <a:cs typeface="Georgia"/>
                          <a:sym typeface="Georgia"/>
                        </a:rPr>
                        <a:t>More info on Lojban?</a:t>
                      </a:r>
                    </a:p>
                  </a:txBody>
                  <a:tcPr marT="91425" marB="91425" marR="91425" marL="91425">
                    <a:solidFill>
                      <a:srgbClr val="FFD966"/>
                    </a:solidFill>
                  </a:tcPr>
                </a:tc>
                <a:tc hMerge="1"/>
                <a:tc hMerge="1"/>
                <a:tc hMerge="1"/>
                <a:tc hMerge="1"/>
                <a:tc hMerge="1"/>
              </a:tr>
              <a:tr h="381000">
                <a:tc gridSpan="6">
                  <a:txBody>
                    <a:bodyPr>
                      <a:noAutofit/>
                    </a:bodyPr>
                    <a:lstStyle/>
                    <a:p>
                      <a:pPr lvl="0" rtl="0" algn="ctr">
                        <a:spcBef>
                          <a:spcPts val="0"/>
                        </a:spcBef>
                        <a:buNone/>
                      </a:pPr>
                      <a:r>
                        <a:rPr b="1" lang="en" sz="3000">
                          <a:latin typeface="Georgia"/>
                          <a:ea typeface="Georgia"/>
                          <a:cs typeface="Georgia"/>
                          <a:sym typeface="Georgia"/>
                        </a:rPr>
                        <a:t>Visit</a:t>
                      </a:r>
                    </a:p>
                    <a:p>
                      <a:pPr lvl="0" rtl="0" algn="ctr">
                        <a:spcBef>
                          <a:spcPts val="0"/>
                        </a:spcBef>
                        <a:buNone/>
                      </a:pPr>
                      <a:r>
                        <a:rPr b="1" lang="en" sz="3000" u="sng">
                          <a:solidFill>
                            <a:srgbClr val="1155CC"/>
                          </a:solidFill>
                          <a:latin typeface="Georgia"/>
                          <a:ea typeface="Georgia"/>
                          <a:cs typeface="Georgia"/>
                          <a:sym typeface="Georgia"/>
                          <a:hlinkClick r:id="rId3"/>
                        </a:rPr>
                        <a:t>mw.lojban.org</a:t>
                      </a:r>
                    </a:p>
                  </a:txBody>
                  <a:tcPr marT="91425" marB="91425" marR="91425" marL="91425">
                    <a:solidFill>
                      <a:srgbClr val="FFD966"/>
                    </a:solidFill>
                  </a:tcPr>
                </a:tc>
                <a:tc hMerge="1"/>
                <a:tc hMerge="1"/>
                <a:tc hMerge="1"/>
                <a:tc hMerge="1"/>
                <a:tc hMerge="1"/>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graphicFrame>
        <p:nvGraphicFramePr>
          <p:cNvPr id="68" name="Shape 68"/>
          <p:cNvGraphicFramePr/>
          <p:nvPr/>
        </p:nvGraphicFramePr>
        <p:xfrm>
          <a:off x="389925" y="145480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latin typeface="Georgia"/>
                          <a:ea typeface="Georgia"/>
                          <a:cs typeface="Georgia"/>
                          <a:sym typeface="Georgia"/>
                        </a:rPr>
                        <a:t>Some examples of verbs</a:t>
                      </a:r>
                    </a:p>
                  </a:txBody>
                  <a:tcPr marT="91425" marB="91425" marR="91425" marL="91425">
                    <a:solidFill>
                      <a:srgbClr val="FFD966"/>
                    </a:solidFill>
                  </a:tcPr>
                </a:tc>
                <a:tc hMerge="1"/>
                <a:tc hMerge="1"/>
                <a:tc hMerge="1"/>
                <a:tc hMerge="1"/>
                <a:tc hMerge="1"/>
              </a:tr>
              <a:tr h="381000">
                <a:tc gridSpan="6">
                  <a:txBody>
                    <a:bodyPr>
                      <a:noAutofit/>
                    </a:bodyPr>
                    <a:lstStyle/>
                    <a:p>
                      <a:pPr lvl="0" rtl="0" algn="ctr">
                        <a:spcBef>
                          <a:spcPts val="0"/>
                        </a:spcBef>
                        <a:buNone/>
                      </a:pPr>
                      <a:r>
                        <a:rPr b="1" lang="en">
                          <a:latin typeface="Georgia"/>
                          <a:ea typeface="Georgia"/>
                          <a:cs typeface="Georgia"/>
                          <a:sym typeface="Georgia"/>
                        </a:rPr>
                        <a:t>rinsa</a:t>
                      </a:r>
                      <a:r>
                        <a:rPr lang="en">
                          <a:latin typeface="Georgia"/>
                          <a:ea typeface="Georgia"/>
                          <a:cs typeface="Georgia"/>
                          <a:sym typeface="Georgia"/>
                        </a:rPr>
                        <a:t> = </a:t>
                      </a:r>
                      <a:r>
                        <a:rPr i="1" lang="en">
                          <a:latin typeface="Georgia"/>
                          <a:ea typeface="Georgia"/>
                          <a:cs typeface="Georgia"/>
                          <a:sym typeface="Georgia"/>
                        </a:rPr>
                        <a:t>to greet … (someone)</a:t>
                      </a:r>
                    </a:p>
                    <a:p>
                      <a:pPr lvl="0" rtl="0" algn="ctr">
                        <a:spcBef>
                          <a:spcPts val="0"/>
                        </a:spcBef>
                        <a:buNone/>
                      </a:pPr>
                      <a:r>
                        <a:rPr b="1" lang="en">
                          <a:latin typeface="Georgia"/>
                          <a:ea typeface="Georgia"/>
                          <a:cs typeface="Georgia"/>
                          <a:sym typeface="Georgia"/>
                        </a:rPr>
                        <a:t>ciska</a:t>
                      </a:r>
                      <a:r>
                        <a:rPr lang="en">
                          <a:latin typeface="Georgia"/>
                          <a:ea typeface="Georgia"/>
                          <a:cs typeface="Georgia"/>
                          <a:sym typeface="Georgia"/>
                        </a:rPr>
                        <a:t> = </a:t>
                      </a:r>
                      <a:r>
                        <a:rPr i="1" lang="en">
                          <a:latin typeface="Georgia"/>
                          <a:ea typeface="Georgia"/>
                          <a:cs typeface="Georgia"/>
                          <a:sym typeface="Georgia"/>
                        </a:rPr>
                        <a:t>to write or type … (something)</a:t>
                      </a:r>
                    </a:p>
                    <a:p>
                      <a:pPr lvl="0" rtl="0" algn="ctr">
                        <a:spcBef>
                          <a:spcPts val="0"/>
                        </a:spcBef>
                        <a:buNone/>
                      </a:pPr>
                      <a:r>
                        <a:rPr b="1" lang="en">
                          <a:latin typeface="Georgia"/>
                          <a:ea typeface="Georgia"/>
                          <a:cs typeface="Georgia"/>
                          <a:sym typeface="Georgia"/>
                        </a:rPr>
                        <a:t>tadni</a:t>
                      </a:r>
                      <a:r>
                        <a:rPr lang="en">
                          <a:latin typeface="Georgia"/>
                          <a:ea typeface="Georgia"/>
                          <a:cs typeface="Georgia"/>
                          <a:sym typeface="Georgia"/>
                        </a:rPr>
                        <a:t> = </a:t>
                      </a:r>
                      <a:r>
                        <a:rPr i="1" lang="en">
                          <a:latin typeface="Georgia"/>
                          <a:ea typeface="Georgia"/>
                          <a:cs typeface="Georgia"/>
                          <a:sym typeface="Georgia"/>
                        </a:rPr>
                        <a:t>to study … (something)</a:t>
                      </a:r>
                    </a:p>
                    <a:p>
                      <a:pPr lvl="0" rtl="0" algn="ctr">
                        <a:spcBef>
                          <a:spcPts val="0"/>
                        </a:spcBef>
                        <a:buNone/>
                      </a:pPr>
                      <a:r>
                        <a:rPr b="1" lang="en">
                          <a:latin typeface="Georgia"/>
                          <a:ea typeface="Georgia"/>
                          <a:cs typeface="Georgia"/>
                          <a:sym typeface="Georgia"/>
                        </a:rPr>
                        <a:t>prami</a:t>
                      </a:r>
                      <a:r>
                        <a:rPr lang="en">
                          <a:latin typeface="Georgia"/>
                          <a:ea typeface="Georgia"/>
                          <a:cs typeface="Georgia"/>
                          <a:sym typeface="Georgia"/>
                        </a:rPr>
                        <a:t> = </a:t>
                      </a:r>
                      <a:r>
                        <a:rPr i="1" lang="en">
                          <a:latin typeface="Georgia"/>
                          <a:ea typeface="Georgia"/>
                          <a:cs typeface="Georgia"/>
                          <a:sym typeface="Georgia"/>
                        </a:rPr>
                        <a:t>to love … (someone)</a:t>
                      </a:r>
                    </a:p>
                    <a:p>
                      <a:pPr lvl="0" rtl="0" algn="ctr">
                        <a:spcBef>
                          <a:spcPts val="0"/>
                        </a:spcBef>
                        <a:buNone/>
                      </a:pPr>
                      <a:r>
                        <a:rPr b="1" lang="en">
                          <a:latin typeface="Georgia"/>
                          <a:ea typeface="Georgia"/>
                          <a:cs typeface="Georgia"/>
                          <a:sym typeface="Georgia"/>
                        </a:rPr>
                        <a:t>cadzu</a:t>
                      </a:r>
                      <a:r>
                        <a:rPr lang="en">
                          <a:latin typeface="Georgia"/>
                          <a:ea typeface="Georgia"/>
                          <a:cs typeface="Georgia"/>
                          <a:sym typeface="Georgia"/>
                        </a:rPr>
                        <a:t> = </a:t>
                      </a:r>
                      <a:r>
                        <a:rPr i="1" lang="en">
                          <a:latin typeface="Georgia"/>
                          <a:ea typeface="Georgia"/>
                          <a:cs typeface="Georgia"/>
                          <a:sym typeface="Georgia"/>
                        </a:rPr>
                        <a:t>to walk</a:t>
                      </a:r>
                    </a:p>
                  </a:txBody>
                  <a:tcPr marT="91425" marB="91425" marR="91425" marL="91425">
                    <a:solidFill>
                      <a:srgbClr val="FFD966"/>
                    </a:solidFill>
                  </a:tcPr>
                </a:tc>
                <a:tc hMerge="1"/>
                <a:tc hMerge="1"/>
                <a:tc hMerge="1"/>
                <a:tc hMerge="1"/>
                <a:tc hMerge="1"/>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2" name="Shape 72"/>
        <p:cNvGrpSpPr/>
        <p:nvPr/>
      </p:nvGrpSpPr>
      <p:grpSpPr>
        <a:xfrm>
          <a:off x="0" y="0"/>
          <a:ext cx="0" cy="0"/>
          <a:chOff x="0" y="0"/>
          <a:chExt cx="0" cy="0"/>
        </a:xfrm>
      </p:grpSpPr>
      <p:graphicFrame>
        <p:nvGraphicFramePr>
          <p:cNvPr id="73" name="Shape 73"/>
          <p:cNvGraphicFramePr/>
          <p:nvPr/>
        </p:nvGraphicFramePr>
        <p:xfrm>
          <a:off x="389925" y="145480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latin typeface="Georgia"/>
                          <a:ea typeface="Georgia"/>
                          <a:cs typeface="Georgia"/>
                          <a:sym typeface="Georgia"/>
                        </a:rPr>
                        <a:t>Nouns</a:t>
                      </a:r>
                    </a:p>
                  </a:txBody>
                  <a:tcPr marT="91425" marB="91425" marR="91425" marL="91425">
                    <a:solidFill>
                      <a:srgbClr val="FFD966"/>
                    </a:solidFill>
                  </a:tcPr>
                </a:tc>
                <a:tc hMerge="1"/>
                <a:tc hMerge="1"/>
                <a:tc hMerge="1"/>
                <a:tc hMerge="1"/>
                <a:tc hMerge="1"/>
              </a:tr>
              <a:tr h="381000">
                <a:tc gridSpan="6">
                  <a:txBody>
                    <a:bodyPr>
                      <a:noAutofit/>
                    </a:bodyPr>
                    <a:lstStyle/>
                    <a:p>
                      <a:pPr lvl="0" rtl="0" algn="ctr">
                        <a:spcBef>
                          <a:spcPts val="0"/>
                        </a:spcBef>
                        <a:buNone/>
                      </a:pPr>
                      <a:r>
                        <a:rPr lang="en">
                          <a:latin typeface="Georgia"/>
                          <a:ea typeface="Georgia"/>
                          <a:cs typeface="Georgia"/>
                          <a:sym typeface="Georgia"/>
                        </a:rPr>
                        <a:t>Nouns are made out of verbs by placing </a:t>
                      </a:r>
                      <a:r>
                        <a:rPr b="1" lang="en">
                          <a:latin typeface="Georgia"/>
                          <a:ea typeface="Georgia"/>
                          <a:cs typeface="Georgia"/>
                          <a:sym typeface="Georgia"/>
                        </a:rPr>
                        <a:t>lo</a:t>
                      </a:r>
                      <a:r>
                        <a:rPr lang="en">
                          <a:latin typeface="Georgia"/>
                          <a:ea typeface="Georgia"/>
                          <a:cs typeface="Georgia"/>
                          <a:sym typeface="Georgia"/>
                        </a:rPr>
                        <a:t> in front of them:</a:t>
                      </a:r>
                    </a:p>
                    <a:p>
                      <a:pPr lvl="0" rtl="0" algn="ctr">
                        <a:spcBef>
                          <a:spcPts val="0"/>
                        </a:spcBef>
                        <a:buNone/>
                      </a:pPr>
                      <a:r>
                        <a:rPr b="1" lang="en">
                          <a:latin typeface="Georgia"/>
                          <a:ea typeface="Georgia"/>
                          <a:cs typeface="Georgia"/>
                          <a:sym typeface="Georgia"/>
                        </a:rPr>
                        <a:t>prami</a:t>
                      </a:r>
                      <a:r>
                        <a:rPr lang="en">
                          <a:latin typeface="Georgia"/>
                          <a:ea typeface="Georgia"/>
                          <a:cs typeface="Georgia"/>
                          <a:sym typeface="Georgia"/>
                        </a:rPr>
                        <a:t> = </a:t>
                      </a:r>
                      <a:r>
                        <a:rPr i="1" lang="en">
                          <a:latin typeface="Georgia"/>
                          <a:ea typeface="Georgia"/>
                          <a:cs typeface="Georgia"/>
                          <a:sym typeface="Georgia"/>
                        </a:rPr>
                        <a:t>to love</a:t>
                      </a:r>
                    </a:p>
                    <a:p>
                      <a:pPr lvl="0" rtl="0" algn="ctr">
                        <a:spcBef>
                          <a:spcPts val="0"/>
                        </a:spcBef>
                        <a:buNone/>
                      </a:pPr>
                      <a:r>
                        <a:rPr b="1" lang="en">
                          <a:latin typeface="Georgia"/>
                          <a:ea typeface="Georgia"/>
                          <a:cs typeface="Georgia"/>
                          <a:sym typeface="Georgia"/>
                        </a:rPr>
                        <a:t>lo prami</a:t>
                      </a:r>
                      <a:r>
                        <a:rPr lang="en">
                          <a:latin typeface="Georgia"/>
                          <a:ea typeface="Georgia"/>
                          <a:cs typeface="Georgia"/>
                          <a:sym typeface="Georgia"/>
                        </a:rPr>
                        <a:t> = </a:t>
                      </a:r>
                      <a:r>
                        <a:rPr i="1" lang="en">
                          <a:latin typeface="Georgia"/>
                          <a:ea typeface="Georgia"/>
                          <a:cs typeface="Georgia"/>
                          <a:sym typeface="Georgia"/>
                        </a:rPr>
                        <a:t>a lover, the lover</a:t>
                      </a:r>
                    </a:p>
                    <a:p>
                      <a:pPr lvl="0" rtl="0" algn="ctr">
                        <a:spcBef>
                          <a:spcPts val="0"/>
                        </a:spcBef>
                        <a:buNone/>
                      </a:pPr>
                      <a:r>
                        <a:rPr b="1" lang="en">
                          <a:latin typeface="Georgia"/>
                          <a:ea typeface="Georgia"/>
                          <a:cs typeface="Georgia"/>
                          <a:sym typeface="Georgia"/>
                        </a:rPr>
                        <a:t>gerku</a:t>
                      </a:r>
                      <a:r>
                        <a:rPr lang="en">
                          <a:latin typeface="Georgia"/>
                          <a:ea typeface="Georgia"/>
                          <a:cs typeface="Georgia"/>
                          <a:sym typeface="Georgia"/>
                        </a:rPr>
                        <a:t> = </a:t>
                      </a:r>
                      <a:r>
                        <a:rPr i="1" lang="en">
                          <a:latin typeface="Georgia"/>
                          <a:ea typeface="Georgia"/>
                          <a:cs typeface="Georgia"/>
                          <a:sym typeface="Georgia"/>
                        </a:rPr>
                        <a:t>is a dog, to be a dog</a:t>
                      </a:r>
                    </a:p>
                    <a:p>
                      <a:pPr lvl="0" rtl="0" algn="ctr">
                        <a:spcBef>
                          <a:spcPts val="0"/>
                        </a:spcBef>
                        <a:buNone/>
                      </a:pPr>
                      <a:r>
                        <a:rPr b="1" lang="en">
                          <a:latin typeface="Georgia"/>
                          <a:ea typeface="Georgia"/>
                          <a:cs typeface="Georgia"/>
                          <a:sym typeface="Georgia"/>
                        </a:rPr>
                        <a:t>lo gerku</a:t>
                      </a:r>
                      <a:r>
                        <a:rPr lang="en">
                          <a:latin typeface="Georgia"/>
                          <a:ea typeface="Georgia"/>
                          <a:cs typeface="Georgia"/>
                          <a:sym typeface="Georgia"/>
                        </a:rPr>
                        <a:t> = </a:t>
                      </a:r>
                      <a:r>
                        <a:rPr i="1" lang="en">
                          <a:latin typeface="Georgia"/>
                          <a:ea typeface="Georgia"/>
                          <a:cs typeface="Georgia"/>
                          <a:sym typeface="Georgia"/>
                        </a:rPr>
                        <a:t>a dog, the dog</a:t>
                      </a:r>
                    </a:p>
                    <a:p>
                      <a:pPr lvl="0" rtl="0" algn="ctr">
                        <a:spcBef>
                          <a:spcPts val="0"/>
                        </a:spcBef>
                        <a:buNone/>
                      </a:pPr>
                      <a:r>
                        <a:rPr b="1" lang="en">
                          <a:latin typeface="Georgia"/>
                          <a:ea typeface="Georgia"/>
                          <a:cs typeface="Georgia"/>
                          <a:sym typeface="Georgia"/>
                        </a:rPr>
                        <a:t>skina </a:t>
                      </a:r>
                      <a:r>
                        <a:rPr lang="en">
                          <a:latin typeface="Georgia"/>
                          <a:ea typeface="Georgia"/>
                          <a:cs typeface="Georgia"/>
                          <a:sym typeface="Georgia"/>
                        </a:rPr>
                        <a:t>= </a:t>
                      </a:r>
                      <a:r>
                        <a:rPr i="1" lang="en">
                          <a:latin typeface="Georgia"/>
                          <a:ea typeface="Georgia"/>
                          <a:cs typeface="Georgia"/>
                          <a:sym typeface="Georgia"/>
                        </a:rPr>
                        <a:t>is a movie, film with plot/theme/action ...</a:t>
                      </a:r>
                    </a:p>
                    <a:p>
                      <a:pPr lvl="0" rtl="0" algn="ctr">
                        <a:spcBef>
                          <a:spcPts val="0"/>
                        </a:spcBef>
                        <a:buNone/>
                      </a:pPr>
                      <a:r>
                        <a:rPr b="1" lang="en">
                          <a:latin typeface="Georgia"/>
                          <a:ea typeface="Georgia"/>
                          <a:cs typeface="Georgia"/>
                          <a:sym typeface="Georgia"/>
                        </a:rPr>
                        <a:t>lo skina </a:t>
                      </a:r>
                      <a:r>
                        <a:rPr lang="en">
                          <a:latin typeface="Georgia"/>
                          <a:ea typeface="Georgia"/>
                          <a:cs typeface="Georgia"/>
                          <a:sym typeface="Georgia"/>
                        </a:rPr>
                        <a:t>= </a:t>
                      </a:r>
                      <a:r>
                        <a:rPr i="1" lang="en">
                          <a:latin typeface="Georgia"/>
                          <a:ea typeface="Georgia"/>
                          <a:cs typeface="Georgia"/>
                          <a:sym typeface="Georgia"/>
                        </a:rPr>
                        <a:t>a movie (film), the movie</a:t>
                      </a:r>
                    </a:p>
                    <a:p>
                      <a:pPr lvl="0" rtl="0" algn="ctr">
                        <a:spcBef>
                          <a:spcPts val="0"/>
                        </a:spcBef>
                        <a:buNone/>
                      </a:pPr>
                      <a:r>
                        <a:rPr lang="en">
                          <a:latin typeface="Georgia"/>
                          <a:ea typeface="Georgia"/>
                          <a:cs typeface="Georgia"/>
                          <a:sym typeface="Georgia"/>
                        </a:rPr>
                        <a:t>Don’t be surprised! In “It is a movie”, the part “is a movie” acts like a verb so movies and dogs can be verbs in Lojban!</a:t>
                      </a:r>
                    </a:p>
                  </a:txBody>
                  <a:tcPr marT="91425" marB="91425" marR="91425" marL="91425">
                    <a:solidFill>
                      <a:srgbClr val="FFD966"/>
                    </a:solidFill>
                  </a:tcPr>
                </a:tc>
                <a:tc hMerge="1"/>
                <a:tc hMerge="1"/>
                <a:tc hMerge="1"/>
                <a:tc hMerge="1"/>
                <a:tc hMerge="1"/>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graphicFrame>
        <p:nvGraphicFramePr>
          <p:cNvPr id="78" name="Shape 78"/>
          <p:cNvGraphicFramePr/>
          <p:nvPr/>
        </p:nvGraphicFramePr>
        <p:xfrm>
          <a:off x="389925" y="1454800"/>
          <a:ext cx="3000000" cy="3000000"/>
        </p:xfrm>
        <a:graphic>
          <a:graphicData uri="http://schemas.openxmlformats.org/drawingml/2006/table">
            <a:tbl>
              <a:tblPr>
                <a:noFill/>
                <a:tableStyleId>{45A32ED0-A8B8-41B2-BC8E-FA417A5E6CBD}</a:tableStyleId>
              </a:tblPr>
              <a:tblGrid>
                <a:gridCol w="1394025"/>
                <a:gridCol w="1394025"/>
                <a:gridCol w="1394025"/>
                <a:gridCol w="1394025"/>
                <a:gridCol w="1394025"/>
                <a:gridCol w="1394025"/>
              </a:tblGrid>
              <a:tr h="381000">
                <a:tc gridSpan="6">
                  <a:txBody>
                    <a:bodyPr>
                      <a:noAutofit/>
                    </a:bodyPr>
                    <a:lstStyle/>
                    <a:p>
                      <a:pPr lvl="0" rtl="0" algn="ctr">
                        <a:spcBef>
                          <a:spcPts val="0"/>
                        </a:spcBef>
                        <a:buNone/>
                      </a:pPr>
                      <a:r>
                        <a:rPr b="1" lang="en" sz="3600">
                          <a:latin typeface="Georgia"/>
                          <a:ea typeface="Georgia"/>
                          <a:cs typeface="Georgia"/>
                          <a:sym typeface="Georgia"/>
                        </a:rPr>
                        <a:t>mi - </a:t>
                      </a:r>
                      <a:r>
                        <a:rPr b="1" i="1" lang="en" sz="3600">
                          <a:latin typeface="Georgia"/>
                          <a:ea typeface="Georgia"/>
                          <a:cs typeface="Georgia"/>
                          <a:sym typeface="Georgia"/>
                        </a:rPr>
                        <a:t>I</a:t>
                      </a:r>
                    </a:p>
                  </a:txBody>
                  <a:tcPr marT="91425" marB="91425" marR="91425" marL="91425">
                    <a:solidFill>
                      <a:srgbClr val="FFD966"/>
                    </a:solidFill>
                  </a:tcPr>
                </a:tc>
                <a:tc hMerge="1"/>
                <a:tc hMerge="1"/>
                <a:tc hMerge="1"/>
                <a:tc hMerge="1"/>
                <a:tc hMerge="1"/>
              </a:tr>
              <a:tr h="381000">
                <a:tc gridSpan="6">
                  <a:txBody>
                    <a:bodyPr>
                      <a:noAutofit/>
                    </a:bodyPr>
                    <a:lstStyle/>
                    <a:p>
                      <a:pPr lvl="0" rtl="0" algn="ctr">
                        <a:spcBef>
                          <a:spcPts val="0"/>
                        </a:spcBef>
                        <a:buNone/>
                      </a:pPr>
                      <a:r>
                        <a:rPr lang="en">
                          <a:latin typeface="Georgia"/>
                          <a:ea typeface="Georgia"/>
                          <a:cs typeface="Georgia"/>
                          <a:sym typeface="Georgia"/>
                        </a:rPr>
                        <a:t>Here are personal pronouns:</a:t>
                      </a:r>
                    </a:p>
                    <a:p>
                      <a:pPr lvl="0" rtl="0" algn="ctr">
                        <a:spcBef>
                          <a:spcPts val="0"/>
                        </a:spcBef>
                        <a:buNone/>
                      </a:pPr>
                      <a:r>
                        <a:rPr b="1" lang="en">
                          <a:latin typeface="Georgia"/>
                          <a:ea typeface="Georgia"/>
                          <a:cs typeface="Georgia"/>
                          <a:sym typeface="Georgia"/>
                        </a:rPr>
                        <a:t>mi =</a:t>
                      </a:r>
                      <a:r>
                        <a:rPr lang="en">
                          <a:latin typeface="Georgia"/>
                          <a:ea typeface="Georgia"/>
                          <a:cs typeface="Georgia"/>
                          <a:sym typeface="Georgia"/>
                        </a:rPr>
                        <a:t> </a:t>
                      </a:r>
                      <a:r>
                        <a:rPr i="1" lang="en">
                          <a:latin typeface="Georgia"/>
                          <a:ea typeface="Georgia"/>
                          <a:cs typeface="Georgia"/>
                          <a:sym typeface="Georgia"/>
                        </a:rPr>
                        <a:t>I, me</a:t>
                      </a:r>
                    </a:p>
                    <a:p>
                      <a:pPr lvl="0" rtl="0" algn="ctr">
                        <a:spcBef>
                          <a:spcPts val="0"/>
                        </a:spcBef>
                        <a:buNone/>
                      </a:pPr>
                      <a:r>
                        <a:rPr b="1" lang="en">
                          <a:latin typeface="Georgia"/>
                          <a:ea typeface="Georgia"/>
                          <a:cs typeface="Georgia"/>
                          <a:sym typeface="Georgia"/>
                        </a:rPr>
                        <a:t>do</a:t>
                      </a:r>
                      <a:r>
                        <a:rPr lang="en">
                          <a:latin typeface="Georgia"/>
                          <a:ea typeface="Georgia"/>
                          <a:cs typeface="Georgia"/>
                          <a:sym typeface="Georgia"/>
                        </a:rPr>
                        <a:t> = </a:t>
                      </a:r>
                      <a:r>
                        <a:rPr i="1" lang="en">
                          <a:latin typeface="Georgia"/>
                          <a:ea typeface="Georgia"/>
                          <a:cs typeface="Georgia"/>
                          <a:sym typeface="Georgia"/>
                        </a:rPr>
                        <a:t>you</a:t>
                      </a:r>
                    </a:p>
                    <a:p>
                      <a:pPr lvl="0" rtl="0" algn="ctr">
                        <a:spcBef>
                          <a:spcPts val="0"/>
                        </a:spcBef>
                        <a:buNone/>
                      </a:pPr>
                      <a:r>
                        <a:rPr b="1" lang="en">
                          <a:latin typeface="Georgia"/>
                          <a:ea typeface="Georgia"/>
                          <a:cs typeface="Georgia"/>
                          <a:sym typeface="Georgia"/>
                        </a:rPr>
                        <a:t>mi’o</a:t>
                      </a:r>
                      <a:r>
                        <a:rPr lang="en">
                          <a:latin typeface="Georgia"/>
                          <a:ea typeface="Georgia"/>
                          <a:cs typeface="Georgia"/>
                          <a:sym typeface="Georgia"/>
                        </a:rPr>
                        <a:t> = </a:t>
                      </a:r>
                      <a:r>
                        <a:rPr i="1" lang="en">
                          <a:latin typeface="Georgia"/>
                          <a:ea typeface="Georgia"/>
                          <a:cs typeface="Georgia"/>
                          <a:sym typeface="Georgia"/>
                        </a:rPr>
                        <a:t>we with you</a:t>
                      </a:r>
                    </a:p>
                    <a:p>
                      <a:pPr lvl="0" rtl="0" algn="ctr">
                        <a:spcBef>
                          <a:spcPts val="0"/>
                        </a:spcBef>
                        <a:buNone/>
                      </a:pPr>
                      <a:r>
                        <a:rPr b="1" lang="en">
                          <a:latin typeface="Georgia"/>
                          <a:ea typeface="Georgia"/>
                          <a:cs typeface="Georgia"/>
                          <a:sym typeface="Georgia"/>
                        </a:rPr>
                        <a:t>mi’a</a:t>
                      </a:r>
                      <a:r>
                        <a:rPr lang="en">
                          <a:latin typeface="Georgia"/>
                          <a:ea typeface="Georgia"/>
                          <a:cs typeface="Georgia"/>
                          <a:sym typeface="Georgia"/>
                        </a:rPr>
                        <a:t> = </a:t>
                      </a:r>
                      <a:r>
                        <a:rPr i="1" lang="en">
                          <a:latin typeface="Georgia"/>
                          <a:ea typeface="Georgia"/>
                          <a:cs typeface="Georgia"/>
                          <a:sym typeface="Georgia"/>
                        </a:rPr>
                        <a:t>we without you</a:t>
                      </a:r>
                    </a:p>
                    <a:p>
                      <a:pPr lvl="0" rtl="0" algn="ctr">
                        <a:spcBef>
                          <a:spcPts val="0"/>
                        </a:spcBef>
                        <a:buNone/>
                      </a:pPr>
                      <a:r>
                        <a:t/>
                      </a:r>
                      <a:endParaRPr i="1">
                        <a:latin typeface="Georgia"/>
                        <a:ea typeface="Georgia"/>
                        <a:cs typeface="Georgia"/>
                        <a:sym typeface="Georgia"/>
                      </a:endParaRPr>
                    </a:p>
                  </a:txBody>
                  <a:tcPr marT="91425" marB="91425" marR="91425" marL="91425">
                    <a:solidFill>
                      <a:srgbClr val="FFD966"/>
                    </a:solidFill>
                  </a:tcPr>
                </a:tc>
                <a:tc hMerge="1"/>
                <a:tc hMerge="1"/>
                <a:tc hMerge="1"/>
                <a:tc hMerge="1"/>
                <a:tc hMerge="1"/>
              </a:tr>
            </a:tbl>
          </a:graphicData>
        </a:graphic>
      </p:graphicFrame>
      <p:graphicFrame>
        <p:nvGraphicFramePr>
          <p:cNvPr id="79" name="Shape 79"/>
          <p:cNvGraphicFramePr/>
          <p:nvPr/>
        </p:nvGraphicFramePr>
        <p:xfrm>
          <a:off x="389925" y="97625"/>
          <a:ext cx="3000000" cy="3000000"/>
        </p:xfrm>
        <a:graphic>
          <a:graphicData uri="http://schemas.openxmlformats.org/drawingml/2006/table">
            <a:tbl>
              <a:tblPr>
                <a:noFill/>
                <a:tableStyleId>{45A32ED0-A8B8-41B2-BC8E-FA417A5E6CBD}</a:tableStyleId>
              </a:tblPr>
              <a:tblGrid>
                <a:gridCol w="1194875"/>
                <a:gridCol w="1194875"/>
                <a:gridCol w="1194875"/>
                <a:gridCol w="1194875"/>
                <a:gridCol w="1194875"/>
                <a:gridCol w="1194875"/>
                <a:gridCol w="1194875"/>
              </a:tblGrid>
              <a:tr h="381000">
                <a:tc>
                  <a:txBody>
                    <a:bodyPr>
                      <a:noAutofit/>
                    </a:bodyPr>
                    <a:lstStyle/>
                    <a:p>
                      <a:pPr lvl="0" rtl="0" algn="ctr">
                        <a:spcBef>
                          <a:spcPts val="0"/>
                        </a:spcBef>
                        <a:buNone/>
                      </a:pPr>
                      <a:r>
                        <a:rPr b="1" lang="en" sz="2400">
                          <a:latin typeface="Georgia"/>
                          <a:ea typeface="Georgia"/>
                          <a:cs typeface="Georgia"/>
                          <a:sym typeface="Georgia"/>
                        </a:rPr>
                        <a:t>mi</a:t>
                      </a:r>
                    </a:p>
                  </a:txBody>
                  <a:tcPr marT="91425" marB="91425" marR="91425" marL="91425">
                    <a:lnL cap="flat" cmpd="sng" w="114300">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1143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ca’o</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tavla</a:t>
                      </a:r>
                    </a:p>
                  </a:txBody>
                  <a:tcPr marT="91425" marB="91425" marR="91425" marL="91425">
                    <a:lnL cap="flat" cmpd="sng" w="9525">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do</a:t>
                      </a:r>
                    </a:p>
                  </a:txBody>
                  <a:tcPr marT="91425" marB="91425" marR="91425" marL="91425">
                    <a:lnL cap="flat" cmpd="sng" w="114300">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114300">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lo</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pa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c>
                  <a:txBody>
                    <a:bodyPr>
                      <a:noAutofit/>
                    </a:bodyPr>
                    <a:lstStyle/>
                    <a:p>
                      <a:pPr lvl="0" rtl="0" algn="ctr">
                        <a:spcBef>
                          <a:spcPts val="0"/>
                        </a:spcBef>
                        <a:buNone/>
                      </a:pPr>
                      <a:r>
                        <a:rPr b="1" lang="en" sz="2400">
                          <a:latin typeface="Georgia"/>
                          <a:ea typeface="Georgia"/>
                          <a:cs typeface="Georgia"/>
                          <a:sym typeface="Georgia"/>
                        </a:rPr>
                        <a:t>skina</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solidFill>
                      <a:srgbClr val="FFD966"/>
                    </a:solidFill>
                  </a:tcPr>
                </a:tc>
              </a:tr>
              <a:tr h="381000">
                <a:tc>
                  <a:txBody>
                    <a:bodyPr>
                      <a:noAutofit/>
                    </a:bodyPr>
                    <a:lstStyle/>
                    <a:p>
                      <a:pPr lvl="0" rtl="0" algn="ctr">
                        <a:spcBef>
                          <a:spcPts val="0"/>
                        </a:spcBef>
                        <a:buNone/>
                      </a:pPr>
                      <a:r>
                        <a:rPr lang="en">
                          <a:latin typeface="Georgia"/>
                          <a:ea typeface="Georgia"/>
                          <a:cs typeface="Georgia"/>
                          <a:sym typeface="Georgia"/>
                        </a:rPr>
                        <a:t>I</a:t>
                      </a:r>
                    </a:p>
                  </a:txBody>
                  <a:tcPr marT="91425" marB="91425" marR="91425" marL="91425">
                    <a:lnL cap="flat" cmpd="sng" w="114300">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14300">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progressive tense</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talk to</a:t>
                      </a:r>
                    </a:p>
                  </a:txBody>
                  <a:tcPr marT="91425" marB="91425" marR="91425" marL="91425">
                    <a:lnL cap="flat" cmpd="sng" w="9525">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you</a:t>
                      </a:r>
                    </a:p>
                  </a:txBody>
                  <a:tcPr marT="91425" marB="91425" marR="91425" marL="91425">
                    <a:lnL cap="flat" cmpd="sng" w="114300">
                      <a:solidFill>
                        <a:srgbClr val="000000"/>
                      </a:solidFill>
                      <a:prstDash val="solid"/>
                      <a:round/>
                      <a:headEnd len="med" w="med" type="none"/>
                      <a:tailEnd len="med" w="med" type="none"/>
                    </a:lnL>
                    <a:lnR cap="flat" cmpd="sng" w="114300">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114300">
                      <a:solidFill>
                        <a:srgbClr val="000000"/>
                      </a:solidFill>
                      <a:prstDash val="solid"/>
                      <a:round/>
                      <a:headEnd len="med" w="med" type="none"/>
                      <a:tailEnd len="med" w="med" type="none"/>
                    </a:lnB>
                  </a:tcPr>
                </a:tc>
                <a:tc>
                  <a:txBody>
                    <a:bodyPr>
                      <a:noAutofit/>
                    </a:bodyPr>
                    <a:lstStyle/>
                    <a:p>
                      <a:pPr lvl="0" rtl="0" algn="ctr">
                        <a:spcBef>
                          <a:spcPts val="0"/>
                        </a:spcBef>
                        <a:buNone/>
                      </a:pPr>
                      <a:r>
                        <a:rPr lang="en">
                          <a:solidFill>
                            <a:schemeClr val="dk1"/>
                          </a:solidFill>
                          <a:latin typeface="Georgia"/>
                          <a:ea typeface="Georgia"/>
                          <a:cs typeface="Georgia"/>
                          <a:sym typeface="Georgia"/>
                        </a:rPr>
                        <a:t>makes a noun:</a:t>
                      </a:r>
                    </a:p>
                  </a:txBody>
                  <a:tcPr marT="91425" marB="91425" marR="91425" marL="91425">
                    <a:lnL cap="flat" cmpd="sng" w="114300">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one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c>
                  <a:txBody>
                    <a:bodyPr>
                      <a:noAutofit/>
                    </a:bodyPr>
                    <a:lstStyle/>
                    <a:p>
                      <a:pPr lvl="0" rtl="0" algn="ctr">
                        <a:spcBef>
                          <a:spcPts val="0"/>
                        </a:spcBef>
                        <a:buNone/>
                      </a:pPr>
                      <a:r>
                        <a:rPr lang="en">
                          <a:latin typeface="Georgia"/>
                          <a:ea typeface="Georgia"/>
                          <a:cs typeface="Georgia"/>
                          <a:sym typeface="Georgia"/>
                        </a:rPr>
                        <a:t>is a movie</a:t>
                      </a:r>
                    </a:p>
                  </a:txBody>
                  <a:tcPr marT="91425" marB="91425" marR="91425" marL="91425">
                    <a:lnL cap="flat" cmpd="sng" w="9525">
                      <a:solidFill>
                        <a:srgbClr val="000000"/>
                      </a:solidFill>
                      <a:prstDash val="solid"/>
                      <a:round/>
                      <a:headEnd len="med" w="med" type="none"/>
                      <a:tailEnd len="med" w="med" type="none"/>
                    </a:lnL>
                    <a:lnR cap="flat" cmpd="sng" w="9525">
                      <a:solidFill>
                        <a:srgbClr val="000000"/>
                      </a:solidFill>
                      <a:prstDash val="solid"/>
                      <a:round/>
                      <a:headEnd len="med" w="med" type="none"/>
                      <a:tailEnd len="med" w="med" type="none"/>
                    </a:lnR>
                    <a:lnT cap="flat" cmpd="sng" w="9525">
                      <a:solidFill>
                        <a:srgbClr val="000000"/>
                      </a:solidFill>
                      <a:prstDash val="solid"/>
                      <a:round/>
                      <a:headEnd len="med" w="med" type="none"/>
                      <a:tailEnd len="med" w="med" type="none"/>
                    </a:lnT>
                    <a:lnB cap="flat" cmpd="sng" w="9525">
                      <a:solidFill>
                        <a:srgbClr val="000000"/>
                      </a:solidFill>
                      <a:prstDash val="solid"/>
                      <a:round/>
                      <a:headEnd len="med" w="med" type="none"/>
                      <a:tailEnd len="med" w="med"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